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380_4877DC3.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7" r:id="rId2"/>
    <p:sldId id="4944" r:id="rId3"/>
    <p:sldId id="267" r:id="rId4"/>
    <p:sldId id="268" r:id="rId5"/>
    <p:sldId id="269" r:id="rId6"/>
    <p:sldId id="5037" r:id="rId7"/>
    <p:sldId id="271" r:id="rId8"/>
    <p:sldId id="270" r:id="rId9"/>
    <p:sldId id="272" r:id="rId10"/>
    <p:sldId id="273" r:id="rId11"/>
    <p:sldId id="274" r:id="rId12"/>
    <p:sldId id="258" r:id="rId13"/>
    <p:sldId id="4887" r:id="rId14"/>
    <p:sldId id="260" r:id="rId15"/>
    <p:sldId id="261" r:id="rId16"/>
    <p:sldId id="4952" r:id="rId17"/>
    <p:sldId id="295" r:id="rId18"/>
    <p:sldId id="282" r:id="rId19"/>
    <p:sldId id="298" r:id="rId20"/>
    <p:sldId id="312" r:id="rId21"/>
    <p:sldId id="313" r:id="rId22"/>
    <p:sldId id="316" r:id="rId23"/>
    <p:sldId id="300" r:id="rId24"/>
    <p:sldId id="301" r:id="rId25"/>
    <p:sldId id="317" r:id="rId26"/>
    <p:sldId id="256" r:id="rId27"/>
    <p:sldId id="5029" r:id="rId28"/>
    <p:sldId id="5038" r:id="rId29"/>
    <p:sldId id="5039" r:id="rId30"/>
    <p:sldId id="5040" r:id="rId31"/>
    <p:sldId id="5041" r:id="rId32"/>
    <p:sldId id="4791" r:id="rId33"/>
    <p:sldId id="280" r:id="rId34"/>
    <p:sldId id="281" r:id="rId35"/>
    <p:sldId id="4998" r:id="rId36"/>
    <p:sldId id="5042" r:id="rId37"/>
    <p:sldId id="266" r:id="rId38"/>
    <p:sldId id="5043" r:id="rId39"/>
    <p:sldId id="5044" r:id="rId40"/>
    <p:sldId id="4731" r:id="rId41"/>
    <p:sldId id="283" r:id="rId42"/>
    <p:sldId id="284" r:id="rId43"/>
    <p:sldId id="4954" r:id="rId44"/>
    <p:sldId id="308" r:id="rId45"/>
    <p:sldId id="4713" r:id="rId46"/>
    <p:sldId id="4734" r:id="rId47"/>
    <p:sldId id="4715" r:id="rId48"/>
    <p:sldId id="4733" r:id="rId49"/>
    <p:sldId id="4727" r:id="rId50"/>
    <p:sldId id="4732" r:id="rId51"/>
    <p:sldId id="4728" r:id="rId52"/>
    <p:sldId id="4729" r:id="rId53"/>
    <p:sldId id="4861" r:id="rId54"/>
    <p:sldId id="5027" r:id="rId55"/>
    <p:sldId id="5028" r:id="rId56"/>
    <p:sldId id="4741" r:id="rId57"/>
    <p:sldId id="4991" r:id="rId58"/>
    <p:sldId id="4992" r:id="rId59"/>
    <p:sldId id="4993" r:id="rId60"/>
    <p:sldId id="4994" r:id="rId61"/>
    <p:sldId id="4995" r:id="rId62"/>
    <p:sldId id="4996" r:id="rId63"/>
    <p:sldId id="4997" r:id="rId64"/>
    <p:sldId id="4989" r:id="rId65"/>
  </p:sldIdLst>
  <p:sldSz cx="12192000" cy="6858000"/>
  <p:notesSz cx="6889750" cy="10021888"/>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CA733A-1206-8218-0E67-8CE1525A9B7E}" name="Juana Elvira" initials="JE" userId="b541a173900b66e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75" autoAdjust="0"/>
    <p:restoredTop sz="96104" autoAdjust="0"/>
  </p:normalViewPr>
  <p:slideViewPr>
    <p:cSldViewPr snapToGrid="0">
      <p:cViewPr varScale="1">
        <p:scale>
          <a:sx n="72" d="100"/>
          <a:sy n="72" d="100"/>
        </p:scale>
        <p:origin x="538"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F:\14.%20BASES%20GENERALES\2024\Dengue\1.%20Resultados%20Identificaci&#243;n%20Serotipos%20Dengue_2023_2024%20a%20la%20SE30.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E:\BIOLOGIA%20MOLECULAR\14.%20BASES%20GENERALES\2024\Dengue\1.%20Resultados%20Identificaci&#243;n%20Serotipos%20Dengue_2023_2024%20a%20la%20SE2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5334810708077919E-2"/>
          <c:y val="0.11487199114178115"/>
          <c:w val="0.92116227987538801"/>
          <c:h val="0.67509757020860472"/>
        </c:manualLayout>
      </c:layout>
      <c:line3DChart>
        <c:grouping val="standard"/>
        <c:varyColors val="0"/>
        <c:ser>
          <c:idx val="0"/>
          <c:order val="0"/>
          <c:tx>
            <c:strRef>
              <c:f>SE!$D$1</c:f>
              <c:strCache>
                <c:ptCount val="1"/>
                <c:pt idx="0">
                  <c:v>Serotipo 1</c:v>
                </c:pt>
              </c:strCache>
            </c:strRef>
          </c:tx>
          <c:spPr>
            <a:solidFill>
              <a:srgbClr val="44D044"/>
            </a:solidFill>
            <a:ln>
              <a:solidFill>
                <a:srgbClr val="33CC33"/>
              </a:solidFill>
            </a:ln>
            <a:effectLst/>
            <a:sp3d>
              <a:contourClr>
                <a:srgbClr val="33CC33"/>
              </a:contourClr>
            </a:sp3d>
          </c:spPr>
          <c:cat>
            <c:multiLvlStrRef>
              <c:f>(SE!$A$2:$B$32,SE!$A$54:$B$84)</c:f>
              <c:multiLvlStrCache>
                <c:ptCount val="62"/>
                <c:lvl>
                  <c:pt idx="0">
                    <c:v>SE01</c:v>
                  </c:pt>
                  <c:pt idx="1">
                    <c:v>SE02</c:v>
                  </c:pt>
                  <c:pt idx="2">
                    <c:v>SE03</c:v>
                  </c:pt>
                  <c:pt idx="3">
                    <c:v>SE04</c:v>
                  </c:pt>
                  <c:pt idx="4">
                    <c:v>SE05</c:v>
                  </c:pt>
                  <c:pt idx="5">
                    <c:v>SE06</c:v>
                  </c:pt>
                  <c:pt idx="6">
                    <c:v>SE07</c:v>
                  </c:pt>
                  <c:pt idx="7">
                    <c:v>SE08</c:v>
                  </c:pt>
                  <c:pt idx="8">
                    <c:v>SE09</c:v>
                  </c:pt>
                  <c:pt idx="9">
                    <c:v>SE10</c:v>
                  </c:pt>
                  <c:pt idx="10">
                    <c:v>SE11</c:v>
                  </c:pt>
                  <c:pt idx="11">
                    <c:v>SE12</c:v>
                  </c:pt>
                  <c:pt idx="12">
                    <c:v>SE13</c:v>
                  </c:pt>
                  <c:pt idx="13">
                    <c:v>SE14</c:v>
                  </c:pt>
                  <c:pt idx="14">
                    <c:v>SE15</c:v>
                  </c:pt>
                  <c:pt idx="15">
                    <c:v>SE16</c:v>
                  </c:pt>
                  <c:pt idx="16">
                    <c:v>SE17</c:v>
                  </c:pt>
                  <c:pt idx="17">
                    <c:v>SE18</c:v>
                  </c:pt>
                  <c:pt idx="18">
                    <c:v>SE19</c:v>
                  </c:pt>
                  <c:pt idx="19">
                    <c:v>SE20</c:v>
                  </c:pt>
                  <c:pt idx="20">
                    <c:v>SE21</c:v>
                  </c:pt>
                  <c:pt idx="21">
                    <c:v>SE22</c:v>
                  </c:pt>
                  <c:pt idx="22">
                    <c:v>SE23</c:v>
                  </c:pt>
                  <c:pt idx="23">
                    <c:v>SE24</c:v>
                  </c:pt>
                  <c:pt idx="24">
                    <c:v>SE25</c:v>
                  </c:pt>
                  <c:pt idx="25">
                    <c:v>SE26</c:v>
                  </c:pt>
                  <c:pt idx="26">
                    <c:v>SE27</c:v>
                  </c:pt>
                  <c:pt idx="27">
                    <c:v>SE28</c:v>
                  </c:pt>
                  <c:pt idx="28">
                    <c:v>SE29</c:v>
                  </c:pt>
                  <c:pt idx="29">
                    <c:v>SE30</c:v>
                  </c:pt>
                  <c:pt idx="30">
                    <c:v>SE31</c:v>
                  </c:pt>
                  <c:pt idx="31">
                    <c:v>SE01</c:v>
                  </c:pt>
                  <c:pt idx="32">
                    <c:v>SE02</c:v>
                  </c:pt>
                  <c:pt idx="33">
                    <c:v>SE03</c:v>
                  </c:pt>
                  <c:pt idx="34">
                    <c:v>SE04</c:v>
                  </c:pt>
                  <c:pt idx="35">
                    <c:v>SE05</c:v>
                  </c:pt>
                  <c:pt idx="36">
                    <c:v>SE06</c:v>
                  </c:pt>
                  <c:pt idx="37">
                    <c:v>SE07</c:v>
                  </c:pt>
                  <c:pt idx="38">
                    <c:v>SE08</c:v>
                  </c:pt>
                  <c:pt idx="39">
                    <c:v>SE09</c:v>
                  </c:pt>
                  <c:pt idx="40">
                    <c:v>SE10</c:v>
                  </c:pt>
                  <c:pt idx="41">
                    <c:v>SE11</c:v>
                  </c:pt>
                  <c:pt idx="42">
                    <c:v>SE12</c:v>
                  </c:pt>
                  <c:pt idx="43">
                    <c:v>SE13</c:v>
                  </c:pt>
                  <c:pt idx="44">
                    <c:v>SE14</c:v>
                  </c:pt>
                  <c:pt idx="45">
                    <c:v>SE15</c:v>
                  </c:pt>
                  <c:pt idx="46">
                    <c:v>SE16</c:v>
                  </c:pt>
                  <c:pt idx="47">
                    <c:v>SE17</c:v>
                  </c:pt>
                  <c:pt idx="48">
                    <c:v>SE18</c:v>
                  </c:pt>
                  <c:pt idx="49">
                    <c:v>SE19</c:v>
                  </c:pt>
                  <c:pt idx="50">
                    <c:v>SE20</c:v>
                  </c:pt>
                  <c:pt idx="51">
                    <c:v>SE21</c:v>
                  </c:pt>
                  <c:pt idx="52">
                    <c:v>SE22</c:v>
                  </c:pt>
                  <c:pt idx="53">
                    <c:v>SE23</c:v>
                  </c:pt>
                  <c:pt idx="54">
                    <c:v>SE24</c:v>
                  </c:pt>
                  <c:pt idx="55">
                    <c:v>SE25</c:v>
                  </c:pt>
                  <c:pt idx="56">
                    <c:v>SE26</c:v>
                  </c:pt>
                  <c:pt idx="57">
                    <c:v>SE27</c:v>
                  </c:pt>
                  <c:pt idx="58">
                    <c:v>SE28</c:v>
                  </c:pt>
                  <c:pt idx="59">
                    <c:v>SE29</c:v>
                  </c:pt>
                  <c:pt idx="60">
                    <c:v>SE30</c:v>
                  </c:pt>
                  <c:pt idx="61">
                    <c:v>SE31</c:v>
                  </c:pt>
                </c:lvl>
                <c:lvl>
                  <c:pt idx="0">
                    <c:v>2023</c:v>
                  </c:pt>
                  <c:pt idx="31">
                    <c:v>2024</c:v>
                  </c:pt>
                </c:lvl>
              </c:multiLvlStrCache>
              <c:extLst/>
            </c:multiLvlStrRef>
          </c:cat>
          <c:val>
            <c:numRef>
              <c:f>(SE!$D$2:$D$32,SE!$D$54:$D$84)</c:f>
              <c:numCache>
                <c:formatCode>General</c:formatCode>
                <c:ptCount val="62"/>
                <c:pt idx="0">
                  <c:v>2</c:v>
                </c:pt>
                <c:pt idx="1">
                  <c:v>3</c:v>
                </c:pt>
                <c:pt idx="2">
                  <c:v>3</c:v>
                </c:pt>
                <c:pt idx="3">
                  <c:v>1</c:v>
                </c:pt>
                <c:pt idx="4">
                  <c:v>1</c:v>
                </c:pt>
                <c:pt idx="5">
                  <c:v>1</c:v>
                </c:pt>
                <c:pt idx="6">
                  <c:v>5</c:v>
                </c:pt>
                <c:pt idx="7">
                  <c:v>10</c:v>
                </c:pt>
                <c:pt idx="8">
                  <c:v>4</c:v>
                </c:pt>
                <c:pt idx="9">
                  <c:v>7</c:v>
                </c:pt>
                <c:pt idx="10">
                  <c:v>5</c:v>
                </c:pt>
                <c:pt idx="11">
                  <c:v>2</c:v>
                </c:pt>
                <c:pt idx="12">
                  <c:v>3</c:v>
                </c:pt>
                <c:pt idx="13">
                  <c:v>1</c:v>
                </c:pt>
                <c:pt idx="14">
                  <c:v>1</c:v>
                </c:pt>
                <c:pt idx="15">
                  <c:v>0</c:v>
                </c:pt>
                <c:pt idx="16">
                  <c:v>2</c:v>
                </c:pt>
                <c:pt idx="17">
                  <c:v>0</c:v>
                </c:pt>
                <c:pt idx="18">
                  <c:v>5</c:v>
                </c:pt>
                <c:pt idx="19">
                  <c:v>3</c:v>
                </c:pt>
                <c:pt idx="20">
                  <c:v>1</c:v>
                </c:pt>
                <c:pt idx="21">
                  <c:v>3</c:v>
                </c:pt>
                <c:pt idx="22">
                  <c:v>3</c:v>
                </c:pt>
                <c:pt idx="23">
                  <c:v>0</c:v>
                </c:pt>
                <c:pt idx="24">
                  <c:v>0</c:v>
                </c:pt>
                <c:pt idx="25">
                  <c:v>0</c:v>
                </c:pt>
                <c:pt idx="26">
                  <c:v>0</c:v>
                </c:pt>
                <c:pt idx="27">
                  <c:v>2</c:v>
                </c:pt>
                <c:pt idx="28">
                  <c:v>0</c:v>
                </c:pt>
                <c:pt idx="29">
                  <c:v>1</c:v>
                </c:pt>
                <c:pt idx="30">
                  <c:v>0</c:v>
                </c:pt>
                <c:pt idx="31">
                  <c:v>4</c:v>
                </c:pt>
                <c:pt idx="32">
                  <c:v>6</c:v>
                </c:pt>
                <c:pt idx="33">
                  <c:v>10</c:v>
                </c:pt>
                <c:pt idx="34">
                  <c:v>15</c:v>
                </c:pt>
                <c:pt idx="35">
                  <c:v>14</c:v>
                </c:pt>
                <c:pt idx="36">
                  <c:v>9</c:v>
                </c:pt>
                <c:pt idx="37">
                  <c:v>13</c:v>
                </c:pt>
                <c:pt idx="38">
                  <c:v>16</c:v>
                </c:pt>
                <c:pt idx="39">
                  <c:v>9</c:v>
                </c:pt>
                <c:pt idx="40">
                  <c:v>19</c:v>
                </c:pt>
                <c:pt idx="41">
                  <c:v>32</c:v>
                </c:pt>
                <c:pt idx="42">
                  <c:v>19</c:v>
                </c:pt>
                <c:pt idx="43">
                  <c:v>6</c:v>
                </c:pt>
                <c:pt idx="44">
                  <c:v>19</c:v>
                </c:pt>
                <c:pt idx="45">
                  <c:v>16</c:v>
                </c:pt>
                <c:pt idx="46">
                  <c:v>8</c:v>
                </c:pt>
                <c:pt idx="47">
                  <c:v>15</c:v>
                </c:pt>
                <c:pt idx="48">
                  <c:v>12</c:v>
                </c:pt>
                <c:pt idx="49">
                  <c:v>13</c:v>
                </c:pt>
                <c:pt idx="50">
                  <c:v>6</c:v>
                </c:pt>
                <c:pt idx="51">
                  <c:v>15</c:v>
                </c:pt>
                <c:pt idx="52">
                  <c:v>7</c:v>
                </c:pt>
                <c:pt idx="53">
                  <c:v>7</c:v>
                </c:pt>
                <c:pt idx="54">
                  <c:v>4</c:v>
                </c:pt>
                <c:pt idx="55">
                  <c:v>0</c:v>
                </c:pt>
                <c:pt idx="56">
                  <c:v>5</c:v>
                </c:pt>
                <c:pt idx="57">
                  <c:v>5</c:v>
                </c:pt>
                <c:pt idx="58">
                  <c:v>5</c:v>
                </c:pt>
                <c:pt idx="59">
                  <c:v>3</c:v>
                </c:pt>
                <c:pt idx="60">
                  <c:v>4</c:v>
                </c:pt>
                <c:pt idx="61">
                  <c:v>0</c:v>
                </c:pt>
              </c:numCache>
              <c:extLst/>
            </c:numRef>
          </c:val>
          <c:smooth val="0"/>
          <c:extLst>
            <c:ext xmlns:c16="http://schemas.microsoft.com/office/drawing/2014/chart" uri="{C3380CC4-5D6E-409C-BE32-E72D297353CC}">
              <c16:uniqueId val="{00000000-E6A7-41F4-B178-FD6F7F45E3E4}"/>
            </c:ext>
          </c:extLst>
        </c:ser>
        <c:ser>
          <c:idx val="1"/>
          <c:order val="1"/>
          <c:tx>
            <c:strRef>
              <c:f>SE!$E$1</c:f>
              <c:strCache>
                <c:ptCount val="1"/>
                <c:pt idx="0">
                  <c:v>Serotipo 2</c:v>
                </c:pt>
              </c:strCache>
            </c:strRef>
          </c:tx>
          <c:spPr>
            <a:solidFill>
              <a:srgbClr val="FF33CC"/>
            </a:solidFill>
            <a:ln>
              <a:solidFill>
                <a:srgbClr val="FF33CC"/>
              </a:solidFill>
            </a:ln>
            <a:effectLst/>
            <a:sp3d>
              <a:contourClr>
                <a:srgbClr val="FF33CC"/>
              </a:contourClr>
            </a:sp3d>
          </c:spPr>
          <c:cat>
            <c:multiLvlStrRef>
              <c:f>(SE!$A$2:$B$32,SE!$A$54:$B$84)</c:f>
              <c:multiLvlStrCache>
                <c:ptCount val="62"/>
                <c:lvl>
                  <c:pt idx="0">
                    <c:v>SE01</c:v>
                  </c:pt>
                  <c:pt idx="1">
                    <c:v>SE02</c:v>
                  </c:pt>
                  <c:pt idx="2">
                    <c:v>SE03</c:v>
                  </c:pt>
                  <c:pt idx="3">
                    <c:v>SE04</c:v>
                  </c:pt>
                  <c:pt idx="4">
                    <c:v>SE05</c:v>
                  </c:pt>
                  <c:pt idx="5">
                    <c:v>SE06</c:v>
                  </c:pt>
                  <c:pt idx="6">
                    <c:v>SE07</c:v>
                  </c:pt>
                  <c:pt idx="7">
                    <c:v>SE08</c:v>
                  </c:pt>
                  <c:pt idx="8">
                    <c:v>SE09</c:v>
                  </c:pt>
                  <c:pt idx="9">
                    <c:v>SE10</c:v>
                  </c:pt>
                  <c:pt idx="10">
                    <c:v>SE11</c:v>
                  </c:pt>
                  <c:pt idx="11">
                    <c:v>SE12</c:v>
                  </c:pt>
                  <c:pt idx="12">
                    <c:v>SE13</c:v>
                  </c:pt>
                  <c:pt idx="13">
                    <c:v>SE14</c:v>
                  </c:pt>
                  <c:pt idx="14">
                    <c:v>SE15</c:v>
                  </c:pt>
                  <c:pt idx="15">
                    <c:v>SE16</c:v>
                  </c:pt>
                  <c:pt idx="16">
                    <c:v>SE17</c:v>
                  </c:pt>
                  <c:pt idx="17">
                    <c:v>SE18</c:v>
                  </c:pt>
                  <c:pt idx="18">
                    <c:v>SE19</c:v>
                  </c:pt>
                  <c:pt idx="19">
                    <c:v>SE20</c:v>
                  </c:pt>
                  <c:pt idx="20">
                    <c:v>SE21</c:v>
                  </c:pt>
                  <c:pt idx="21">
                    <c:v>SE22</c:v>
                  </c:pt>
                  <c:pt idx="22">
                    <c:v>SE23</c:v>
                  </c:pt>
                  <c:pt idx="23">
                    <c:v>SE24</c:v>
                  </c:pt>
                  <c:pt idx="24">
                    <c:v>SE25</c:v>
                  </c:pt>
                  <c:pt idx="25">
                    <c:v>SE26</c:v>
                  </c:pt>
                  <c:pt idx="26">
                    <c:v>SE27</c:v>
                  </c:pt>
                  <c:pt idx="27">
                    <c:v>SE28</c:v>
                  </c:pt>
                  <c:pt idx="28">
                    <c:v>SE29</c:v>
                  </c:pt>
                  <c:pt idx="29">
                    <c:v>SE30</c:v>
                  </c:pt>
                  <c:pt idx="30">
                    <c:v>SE31</c:v>
                  </c:pt>
                  <c:pt idx="31">
                    <c:v>SE01</c:v>
                  </c:pt>
                  <c:pt idx="32">
                    <c:v>SE02</c:v>
                  </c:pt>
                  <c:pt idx="33">
                    <c:v>SE03</c:v>
                  </c:pt>
                  <c:pt idx="34">
                    <c:v>SE04</c:v>
                  </c:pt>
                  <c:pt idx="35">
                    <c:v>SE05</c:v>
                  </c:pt>
                  <c:pt idx="36">
                    <c:v>SE06</c:v>
                  </c:pt>
                  <c:pt idx="37">
                    <c:v>SE07</c:v>
                  </c:pt>
                  <c:pt idx="38">
                    <c:v>SE08</c:v>
                  </c:pt>
                  <c:pt idx="39">
                    <c:v>SE09</c:v>
                  </c:pt>
                  <c:pt idx="40">
                    <c:v>SE10</c:v>
                  </c:pt>
                  <c:pt idx="41">
                    <c:v>SE11</c:v>
                  </c:pt>
                  <c:pt idx="42">
                    <c:v>SE12</c:v>
                  </c:pt>
                  <c:pt idx="43">
                    <c:v>SE13</c:v>
                  </c:pt>
                  <c:pt idx="44">
                    <c:v>SE14</c:v>
                  </c:pt>
                  <c:pt idx="45">
                    <c:v>SE15</c:v>
                  </c:pt>
                  <c:pt idx="46">
                    <c:v>SE16</c:v>
                  </c:pt>
                  <c:pt idx="47">
                    <c:v>SE17</c:v>
                  </c:pt>
                  <c:pt idx="48">
                    <c:v>SE18</c:v>
                  </c:pt>
                  <c:pt idx="49">
                    <c:v>SE19</c:v>
                  </c:pt>
                  <c:pt idx="50">
                    <c:v>SE20</c:v>
                  </c:pt>
                  <c:pt idx="51">
                    <c:v>SE21</c:v>
                  </c:pt>
                  <c:pt idx="52">
                    <c:v>SE22</c:v>
                  </c:pt>
                  <c:pt idx="53">
                    <c:v>SE23</c:v>
                  </c:pt>
                  <c:pt idx="54">
                    <c:v>SE24</c:v>
                  </c:pt>
                  <c:pt idx="55">
                    <c:v>SE25</c:v>
                  </c:pt>
                  <c:pt idx="56">
                    <c:v>SE26</c:v>
                  </c:pt>
                  <c:pt idx="57">
                    <c:v>SE27</c:v>
                  </c:pt>
                  <c:pt idx="58">
                    <c:v>SE28</c:v>
                  </c:pt>
                  <c:pt idx="59">
                    <c:v>SE29</c:v>
                  </c:pt>
                  <c:pt idx="60">
                    <c:v>SE30</c:v>
                  </c:pt>
                  <c:pt idx="61">
                    <c:v>SE31</c:v>
                  </c:pt>
                </c:lvl>
                <c:lvl>
                  <c:pt idx="0">
                    <c:v>2023</c:v>
                  </c:pt>
                  <c:pt idx="31">
                    <c:v>2024</c:v>
                  </c:pt>
                </c:lvl>
              </c:multiLvlStrCache>
              <c:extLst/>
            </c:multiLvlStrRef>
          </c:cat>
          <c:val>
            <c:numRef>
              <c:f>(SE!$E$2:$E$32,SE!$E$54:$E$84)</c:f>
              <c:numCache>
                <c:formatCode>General</c:formatCode>
                <c:ptCount val="62"/>
                <c:pt idx="0">
                  <c:v>7</c:v>
                </c:pt>
                <c:pt idx="1">
                  <c:v>7</c:v>
                </c:pt>
                <c:pt idx="2">
                  <c:v>21</c:v>
                </c:pt>
                <c:pt idx="3">
                  <c:v>10</c:v>
                </c:pt>
                <c:pt idx="4">
                  <c:v>8</c:v>
                </c:pt>
                <c:pt idx="5">
                  <c:v>0</c:v>
                </c:pt>
                <c:pt idx="6">
                  <c:v>15</c:v>
                </c:pt>
                <c:pt idx="7">
                  <c:v>21</c:v>
                </c:pt>
                <c:pt idx="8">
                  <c:v>11</c:v>
                </c:pt>
                <c:pt idx="9">
                  <c:v>15</c:v>
                </c:pt>
                <c:pt idx="10">
                  <c:v>14</c:v>
                </c:pt>
                <c:pt idx="11">
                  <c:v>0</c:v>
                </c:pt>
                <c:pt idx="12">
                  <c:v>0</c:v>
                </c:pt>
                <c:pt idx="13">
                  <c:v>0</c:v>
                </c:pt>
                <c:pt idx="14">
                  <c:v>0</c:v>
                </c:pt>
                <c:pt idx="15">
                  <c:v>1</c:v>
                </c:pt>
                <c:pt idx="16">
                  <c:v>4</c:v>
                </c:pt>
                <c:pt idx="17">
                  <c:v>5</c:v>
                </c:pt>
                <c:pt idx="18">
                  <c:v>14</c:v>
                </c:pt>
                <c:pt idx="19">
                  <c:v>7</c:v>
                </c:pt>
                <c:pt idx="20">
                  <c:v>6</c:v>
                </c:pt>
                <c:pt idx="21">
                  <c:v>4</c:v>
                </c:pt>
                <c:pt idx="22">
                  <c:v>5</c:v>
                </c:pt>
                <c:pt idx="23">
                  <c:v>4</c:v>
                </c:pt>
                <c:pt idx="24">
                  <c:v>1</c:v>
                </c:pt>
                <c:pt idx="25">
                  <c:v>6</c:v>
                </c:pt>
                <c:pt idx="26">
                  <c:v>8</c:v>
                </c:pt>
                <c:pt idx="27">
                  <c:v>4</c:v>
                </c:pt>
                <c:pt idx="28">
                  <c:v>3</c:v>
                </c:pt>
                <c:pt idx="29">
                  <c:v>6</c:v>
                </c:pt>
                <c:pt idx="30">
                  <c:v>2</c:v>
                </c:pt>
                <c:pt idx="31">
                  <c:v>1</c:v>
                </c:pt>
                <c:pt idx="32">
                  <c:v>6</c:v>
                </c:pt>
                <c:pt idx="33">
                  <c:v>8</c:v>
                </c:pt>
                <c:pt idx="34">
                  <c:v>21</c:v>
                </c:pt>
                <c:pt idx="35">
                  <c:v>4</c:v>
                </c:pt>
                <c:pt idx="36">
                  <c:v>6</c:v>
                </c:pt>
                <c:pt idx="37">
                  <c:v>5</c:v>
                </c:pt>
                <c:pt idx="38">
                  <c:v>7</c:v>
                </c:pt>
                <c:pt idx="39">
                  <c:v>4</c:v>
                </c:pt>
                <c:pt idx="40">
                  <c:v>6</c:v>
                </c:pt>
                <c:pt idx="41">
                  <c:v>8</c:v>
                </c:pt>
                <c:pt idx="42">
                  <c:v>5</c:v>
                </c:pt>
                <c:pt idx="43">
                  <c:v>5</c:v>
                </c:pt>
                <c:pt idx="44">
                  <c:v>8</c:v>
                </c:pt>
                <c:pt idx="45">
                  <c:v>8</c:v>
                </c:pt>
                <c:pt idx="46">
                  <c:v>5</c:v>
                </c:pt>
                <c:pt idx="47">
                  <c:v>7</c:v>
                </c:pt>
                <c:pt idx="48">
                  <c:v>2</c:v>
                </c:pt>
                <c:pt idx="49">
                  <c:v>11</c:v>
                </c:pt>
                <c:pt idx="50">
                  <c:v>7</c:v>
                </c:pt>
                <c:pt idx="51">
                  <c:v>7</c:v>
                </c:pt>
                <c:pt idx="52">
                  <c:v>4</c:v>
                </c:pt>
                <c:pt idx="53">
                  <c:v>2</c:v>
                </c:pt>
                <c:pt idx="54">
                  <c:v>0</c:v>
                </c:pt>
                <c:pt idx="55">
                  <c:v>1</c:v>
                </c:pt>
                <c:pt idx="56">
                  <c:v>1</c:v>
                </c:pt>
                <c:pt idx="57">
                  <c:v>1</c:v>
                </c:pt>
                <c:pt idx="58">
                  <c:v>0</c:v>
                </c:pt>
                <c:pt idx="59">
                  <c:v>1</c:v>
                </c:pt>
                <c:pt idx="60">
                  <c:v>0</c:v>
                </c:pt>
                <c:pt idx="61">
                  <c:v>0</c:v>
                </c:pt>
              </c:numCache>
              <c:extLst/>
            </c:numRef>
          </c:val>
          <c:smooth val="0"/>
          <c:extLst>
            <c:ext xmlns:c16="http://schemas.microsoft.com/office/drawing/2014/chart" uri="{C3380CC4-5D6E-409C-BE32-E72D297353CC}">
              <c16:uniqueId val="{00000001-E6A7-41F4-B178-FD6F7F45E3E4}"/>
            </c:ext>
          </c:extLst>
        </c:ser>
        <c:ser>
          <c:idx val="2"/>
          <c:order val="2"/>
          <c:tx>
            <c:strRef>
              <c:f>SE!$F$1</c:f>
              <c:strCache>
                <c:ptCount val="1"/>
                <c:pt idx="0">
                  <c:v>Serotipo 3</c:v>
                </c:pt>
              </c:strCache>
            </c:strRef>
          </c:tx>
          <c:spPr>
            <a:solidFill>
              <a:srgbClr val="0078D2"/>
            </a:solidFill>
            <a:ln>
              <a:solidFill>
                <a:srgbClr val="0078D2"/>
              </a:solidFill>
            </a:ln>
            <a:effectLst/>
            <a:sp3d>
              <a:contourClr>
                <a:srgbClr val="0078D2"/>
              </a:contourClr>
            </a:sp3d>
          </c:spPr>
          <c:cat>
            <c:multiLvlStrRef>
              <c:f>(SE!$A$2:$B$32,SE!$A$54:$B$84)</c:f>
              <c:multiLvlStrCache>
                <c:ptCount val="62"/>
                <c:lvl>
                  <c:pt idx="0">
                    <c:v>SE01</c:v>
                  </c:pt>
                  <c:pt idx="1">
                    <c:v>SE02</c:v>
                  </c:pt>
                  <c:pt idx="2">
                    <c:v>SE03</c:v>
                  </c:pt>
                  <c:pt idx="3">
                    <c:v>SE04</c:v>
                  </c:pt>
                  <c:pt idx="4">
                    <c:v>SE05</c:v>
                  </c:pt>
                  <c:pt idx="5">
                    <c:v>SE06</c:v>
                  </c:pt>
                  <c:pt idx="6">
                    <c:v>SE07</c:v>
                  </c:pt>
                  <c:pt idx="7">
                    <c:v>SE08</c:v>
                  </c:pt>
                  <c:pt idx="8">
                    <c:v>SE09</c:v>
                  </c:pt>
                  <c:pt idx="9">
                    <c:v>SE10</c:v>
                  </c:pt>
                  <c:pt idx="10">
                    <c:v>SE11</c:v>
                  </c:pt>
                  <c:pt idx="11">
                    <c:v>SE12</c:v>
                  </c:pt>
                  <c:pt idx="12">
                    <c:v>SE13</c:v>
                  </c:pt>
                  <c:pt idx="13">
                    <c:v>SE14</c:v>
                  </c:pt>
                  <c:pt idx="14">
                    <c:v>SE15</c:v>
                  </c:pt>
                  <c:pt idx="15">
                    <c:v>SE16</c:v>
                  </c:pt>
                  <c:pt idx="16">
                    <c:v>SE17</c:v>
                  </c:pt>
                  <c:pt idx="17">
                    <c:v>SE18</c:v>
                  </c:pt>
                  <c:pt idx="18">
                    <c:v>SE19</c:v>
                  </c:pt>
                  <c:pt idx="19">
                    <c:v>SE20</c:v>
                  </c:pt>
                  <c:pt idx="20">
                    <c:v>SE21</c:v>
                  </c:pt>
                  <c:pt idx="21">
                    <c:v>SE22</c:v>
                  </c:pt>
                  <c:pt idx="22">
                    <c:v>SE23</c:v>
                  </c:pt>
                  <c:pt idx="23">
                    <c:v>SE24</c:v>
                  </c:pt>
                  <c:pt idx="24">
                    <c:v>SE25</c:v>
                  </c:pt>
                  <c:pt idx="25">
                    <c:v>SE26</c:v>
                  </c:pt>
                  <c:pt idx="26">
                    <c:v>SE27</c:v>
                  </c:pt>
                  <c:pt idx="27">
                    <c:v>SE28</c:v>
                  </c:pt>
                  <c:pt idx="28">
                    <c:v>SE29</c:v>
                  </c:pt>
                  <c:pt idx="29">
                    <c:v>SE30</c:v>
                  </c:pt>
                  <c:pt idx="30">
                    <c:v>SE31</c:v>
                  </c:pt>
                  <c:pt idx="31">
                    <c:v>SE01</c:v>
                  </c:pt>
                  <c:pt idx="32">
                    <c:v>SE02</c:v>
                  </c:pt>
                  <c:pt idx="33">
                    <c:v>SE03</c:v>
                  </c:pt>
                  <c:pt idx="34">
                    <c:v>SE04</c:v>
                  </c:pt>
                  <c:pt idx="35">
                    <c:v>SE05</c:v>
                  </c:pt>
                  <c:pt idx="36">
                    <c:v>SE06</c:v>
                  </c:pt>
                  <c:pt idx="37">
                    <c:v>SE07</c:v>
                  </c:pt>
                  <c:pt idx="38">
                    <c:v>SE08</c:v>
                  </c:pt>
                  <c:pt idx="39">
                    <c:v>SE09</c:v>
                  </c:pt>
                  <c:pt idx="40">
                    <c:v>SE10</c:v>
                  </c:pt>
                  <c:pt idx="41">
                    <c:v>SE11</c:v>
                  </c:pt>
                  <c:pt idx="42">
                    <c:v>SE12</c:v>
                  </c:pt>
                  <c:pt idx="43">
                    <c:v>SE13</c:v>
                  </c:pt>
                  <c:pt idx="44">
                    <c:v>SE14</c:v>
                  </c:pt>
                  <c:pt idx="45">
                    <c:v>SE15</c:v>
                  </c:pt>
                  <c:pt idx="46">
                    <c:v>SE16</c:v>
                  </c:pt>
                  <c:pt idx="47">
                    <c:v>SE17</c:v>
                  </c:pt>
                  <c:pt idx="48">
                    <c:v>SE18</c:v>
                  </c:pt>
                  <c:pt idx="49">
                    <c:v>SE19</c:v>
                  </c:pt>
                  <c:pt idx="50">
                    <c:v>SE20</c:v>
                  </c:pt>
                  <c:pt idx="51">
                    <c:v>SE21</c:v>
                  </c:pt>
                  <c:pt idx="52">
                    <c:v>SE22</c:v>
                  </c:pt>
                  <c:pt idx="53">
                    <c:v>SE23</c:v>
                  </c:pt>
                  <c:pt idx="54">
                    <c:v>SE24</c:v>
                  </c:pt>
                  <c:pt idx="55">
                    <c:v>SE25</c:v>
                  </c:pt>
                  <c:pt idx="56">
                    <c:v>SE26</c:v>
                  </c:pt>
                  <c:pt idx="57">
                    <c:v>SE27</c:v>
                  </c:pt>
                  <c:pt idx="58">
                    <c:v>SE28</c:v>
                  </c:pt>
                  <c:pt idx="59">
                    <c:v>SE29</c:v>
                  </c:pt>
                  <c:pt idx="60">
                    <c:v>SE30</c:v>
                  </c:pt>
                  <c:pt idx="61">
                    <c:v>SE31</c:v>
                  </c:pt>
                </c:lvl>
                <c:lvl>
                  <c:pt idx="0">
                    <c:v>2023</c:v>
                  </c:pt>
                  <c:pt idx="31">
                    <c:v>2024</c:v>
                  </c:pt>
                </c:lvl>
              </c:multiLvlStrCache>
              <c:extLst/>
            </c:multiLvlStrRef>
          </c:cat>
          <c:val>
            <c:numRef>
              <c:f>(SE!$F$2:$F$32,SE!$F$54:$F$84)</c:f>
              <c:numCache>
                <c:formatCode>General</c:formatCode>
                <c:ptCount val="6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2</c:v>
                </c:pt>
                <c:pt idx="36">
                  <c:v>0</c:v>
                </c:pt>
                <c:pt idx="37">
                  <c:v>1</c:v>
                </c:pt>
                <c:pt idx="38">
                  <c:v>1</c:v>
                </c:pt>
                <c:pt idx="39">
                  <c:v>0</c:v>
                </c:pt>
                <c:pt idx="40">
                  <c:v>1</c:v>
                </c:pt>
                <c:pt idx="41">
                  <c:v>2</c:v>
                </c:pt>
                <c:pt idx="42">
                  <c:v>0</c:v>
                </c:pt>
                <c:pt idx="43">
                  <c:v>4</c:v>
                </c:pt>
                <c:pt idx="44">
                  <c:v>0</c:v>
                </c:pt>
                <c:pt idx="45">
                  <c:v>5</c:v>
                </c:pt>
                <c:pt idx="46">
                  <c:v>3</c:v>
                </c:pt>
                <c:pt idx="47">
                  <c:v>2</c:v>
                </c:pt>
                <c:pt idx="48">
                  <c:v>3</c:v>
                </c:pt>
                <c:pt idx="49">
                  <c:v>4</c:v>
                </c:pt>
                <c:pt idx="50">
                  <c:v>8</c:v>
                </c:pt>
                <c:pt idx="51">
                  <c:v>0</c:v>
                </c:pt>
                <c:pt idx="52">
                  <c:v>2</c:v>
                </c:pt>
                <c:pt idx="53">
                  <c:v>1</c:v>
                </c:pt>
                <c:pt idx="54">
                  <c:v>0</c:v>
                </c:pt>
                <c:pt idx="55">
                  <c:v>0</c:v>
                </c:pt>
                <c:pt idx="56">
                  <c:v>0</c:v>
                </c:pt>
                <c:pt idx="57">
                  <c:v>0</c:v>
                </c:pt>
                <c:pt idx="58">
                  <c:v>0</c:v>
                </c:pt>
                <c:pt idx="59">
                  <c:v>0</c:v>
                </c:pt>
                <c:pt idx="60">
                  <c:v>1</c:v>
                </c:pt>
                <c:pt idx="61">
                  <c:v>0</c:v>
                </c:pt>
              </c:numCache>
              <c:extLst/>
            </c:numRef>
          </c:val>
          <c:smooth val="0"/>
          <c:extLst>
            <c:ext xmlns:c16="http://schemas.microsoft.com/office/drawing/2014/chart" uri="{C3380CC4-5D6E-409C-BE32-E72D297353CC}">
              <c16:uniqueId val="{00000002-E6A7-41F4-B178-FD6F7F45E3E4}"/>
            </c:ext>
          </c:extLst>
        </c:ser>
        <c:dLbls>
          <c:showLegendKey val="0"/>
          <c:showVal val="0"/>
          <c:showCatName val="0"/>
          <c:showSerName val="0"/>
          <c:showPercent val="0"/>
          <c:showBubbleSize val="0"/>
        </c:dLbls>
        <c:axId val="1388926303"/>
        <c:axId val="1388939615"/>
        <c:axId val="1038256735"/>
      </c:line3DChart>
      <c:catAx>
        <c:axId val="1388926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s-MX"/>
          </a:p>
        </c:txPr>
        <c:crossAx val="1388939615"/>
        <c:crosses val="autoZero"/>
        <c:auto val="0"/>
        <c:lblAlgn val="ctr"/>
        <c:lblOffset val="100"/>
        <c:tickLblSkip val="1"/>
        <c:noMultiLvlLbl val="0"/>
      </c:catAx>
      <c:valAx>
        <c:axId val="1388939615"/>
        <c:scaling>
          <c:orientation val="minMax"/>
        </c:scaling>
        <c:delete val="0"/>
        <c:axPos val="r"/>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MX"/>
          </a:p>
        </c:txPr>
        <c:crossAx val="1388926303"/>
        <c:crosses val="max"/>
        <c:crossBetween val="midCat"/>
      </c:valAx>
      <c:serAx>
        <c:axId val="1038256735"/>
        <c:scaling>
          <c:orientation val="minMax"/>
        </c:scaling>
        <c:delete val="1"/>
        <c:axPos val="b"/>
        <c:majorTickMark val="out"/>
        <c:minorTickMark val="none"/>
        <c:tickLblPos val="nextTo"/>
        <c:crossAx val="1388939615"/>
        <c:crosses val="autoZero"/>
      </c:serAx>
      <c:spPr>
        <a:noFill/>
        <a:ln>
          <a:noFill/>
        </a:ln>
        <a:effectLst/>
      </c:spPr>
    </c:plotArea>
    <c:legend>
      <c:legendPos val="b"/>
      <c:layout>
        <c:manualLayout>
          <c:xMode val="edge"/>
          <c:yMode val="edge"/>
          <c:x val="0.48886376544888865"/>
          <c:y val="0.91884293259741623"/>
          <c:w val="0.24642002750964836"/>
          <c:h val="4.4601513311481045E-2"/>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s-MX"/>
        </a:p>
      </c:txPr>
    </c:legend>
    <c:plotVisOnly val="1"/>
    <c:dispBlanksAs val="gap"/>
    <c:showDLblsOverMax val="0"/>
  </c:chart>
  <c:spPr>
    <a:noFill/>
    <a:ln>
      <a:solidFill>
        <a:sysClr val="windowText" lastClr="000000"/>
      </a:solidFill>
    </a:ln>
    <a:effectLst/>
  </c:spPr>
  <c:txPr>
    <a:bodyPr/>
    <a:lstStyle/>
    <a:p>
      <a:pPr>
        <a:defRPr/>
      </a:pPr>
      <a:endParaRPr lang="es-MX"/>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6176748209343851E-2"/>
          <c:y val="0.14448194182814117"/>
          <c:w val="0.97382315524130891"/>
          <c:h val="0.79310389433681672"/>
        </c:manualLayout>
      </c:layout>
      <c:pie3DChart>
        <c:varyColors val="1"/>
        <c:ser>
          <c:idx val="0"/>
          <c:order val="0"/>
          <c:tx>
            <c:strRef>
              <c:f>Provincia!$A$29</c:f>
              <c:strCache>
                <c:ptCount val="1"/>
                <c:pt idx="0">
                  <c:v>Loreto</c:v>
                </c:pt>
              </c:strCache>
            </c:strRef>
          </c:tx>
          <c:dPt>
            <c:idx val="0"/>
            <c:bubble3D val="0"/>
            <c:spPr>
              <a:solidFill>
                <a:srgbClr val="44D044"/>
              </a:solidFill>
              <a:ln w="19050">
                <a:solidFill>
                  <a:srgbClr val="33CC33"/>
                </a:solidFill>
              </a:ln>
              <a:effectLst>
                <a:innerShdw blurRad="114300">
                  <a:schemeClr val="accent1">
                    <a:lumMod val="75000"/>
                  </a:schemeClr>
                </a:innerShdw>
              </a:effectLst>
              <a:scene3d>
                <a:camera prst="orthographicFront"/>
                <a:lightRig rig="threePt" dir="t"/>
              </a:scene3d>
              <a:sp3d contourW="19050" prstMaterial="flat">
                <a:contourClr>
                  <a:srgbClr val="33CC33"/>
                </a:contourClr>
              </a:sp3d>
            </c:spPr>
            <c:extLst>
              <c:ext xmlns:c16="http://schemas.microsoft.com/office/drawing/2014/chart" uri="{C3380CC4-5D6E-409C-BE32-E72D297353CC}">
                <c16:uniqueId val="{00000001-A5B2-4E49-9028-0E35C13E2D85}"/>
              </c:ext>
            </c:extLst>
          </c:dPt>
          <c:dPt>
            <c:idx val="1"/>
            <c:bubble3D val="0"/>
            <c:spPr>
              <a:solidFill>
                <a:srgbClr val="FF33CC"/>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A5B2-4E49-9028-0E35C13E2D85}"/>
              </c:ext>
            </c:extLst>
          </c:dPt>
          <c:dPt>
            <c:idx val="2"/>
            <c:bubble3D val="0"/>
            <c:explosion val="17"/>
            <c:spPr>
              <a:solidFill>
                <a:srgbClr val="0078D2"/>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5-A5B2-4E49-9028-0E35C13E2D85}"/>
              </c:ext>
            </c:extLst>
          </c:dPt>
          <c:dLbls>
            <c:dLbl>
              <c:idx val="0"/>
              <c:spPr>
                <a:solidFill>
                  <a:schemeClr val="lt1">
                    <a:alpha val="90000"/>
                  </a:schemeClr>
                </a:solidFill>
                <a:ln w="12700" cap="flat" cmpd="sng" algn="ctr">
                  <a:solidFill>
                    <a:srgbClr val="33CC33"/>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es-MX"/>
                </a:p>
              </c:txPr>
              <c:dLblPos val="inEnd"/>
              <c:showLegendKey val="0"/>
              <c:showVal val="0"/>
              <c:showCatName val="1"/>
              <c:showSerName val="0"/>
              <c:showPercent val="1"/>
              <c:showBubbleSize val="0"/>
              <c:extLst>
                <c:ext xmlns:c16="http://schemas.microsoft.com/office/drawing/2014/chart" uri="{C3380CC4-5D6E-409C-BE32-E72D297353CC}">
                  <c16:uniqueId val="{00000001-A5B2-4E49-9028-0E35C13E2D85}"/>
                </c:ext>
              </c:extLst>
            </c:dLbl>
            <c:dLbl>
              <c:idx val="1"/>
              <c:spPr>
                <a:solidFill>
                  <a:schemeClr val="lt1">
                    <a:alpha val="90000"/>
                  </a:schemeClr>
                </a:solidFill>
                <a:ln w="12700" cap="flat" cmpd="sng" algn="ctr">
                  <a:solidFill>
                    <a:srgbClr val="FF33CC"/>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es-MX"/>
                </a:p>
              </c:txPr>
              <c:dLblPos val="inEnd"/>
              <c:showLegendKey val="0"/>
              <c:showVal val="0"/>
              <c:showCatName val="1"/>
              <c:showSerName val="0"/>
              <c:showPercent val="1"/>
              <c:showBubbleSize val="0"/>
              <c:extLst>
                <c:ext xmlns:c16="http://schemas.microsoft.com/office/drawing/2014/chart" uri="{C3380CC4-5D6E-409C-BE32-E72D297353CC}">
                  <c16:uniqueId val="{00000003-A5B2-4E49-9028-0E35C13E2D85}"/>
                </c:ext>
              </c:extLst>
            </c:dLbl>
            <c:dLbl>
              <c:idx val="2"/>
              <c:layout>
                <c:manualLayout>
                  <c:x val="0.19358753685785507"/>
                  <c:y val="6.6208339279239456E-2"/>
                </c:manualLayout>
              </c:layout>
              <c:spPr>
                <a:solidFill>
                  <a:schemeClr val="lt1">
                    <a:alpha val="90000"/>
                  </a:schemeClr>
                </a:solidFill>
                <a:ln w="12700" cap="flat" cmpd="sng" algn="ctr">
                  <a:solidFill>
                    <a:srgbClr val="0078D2"/>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es-MX"/>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5B2-4E49-9028-0E35C13E2D85}"/>
                </c:ext>
              </c:extLst>
            </c:dLbl>
            <c:spPr>
              <a:solidFill>
                <a:sysClr val="window" lastClr="FFFFFF">
                  <a:alpha val="90000"/>
                </a:sysClr>
              </a:solidFill>
              <a:ln w="12700" cap="flat" cmpd="sng" algn="ctr">
                <a:solidFill>
                  <a:srgbClr val="4F81BD"/>
                </a:solidFill>
                <a:round/>
              </a:ln>
              <a:effectLst>
                <a:outerShdw blurRad="50800" dist="38100" dir="2700000" algn="tl" rotWithShape="0">
                  <a:srgbClr val="4F81BD">
                    <a:lumMod val="75000"/>
                    <a:alpha val="40000"/>
                  </a:srgbClr>
                </a:outerShdw>
              </a:effectLst>
            </c:spPr>
            <c:dLblPos val="inEnd"/>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Provincia!$B$28:$D$28</c:f>
              <c:strCache>
                <c:ptCount val="3"/>
                <c:pt idx="0">
                  <c:v>Serotipo 1</c:v>
                </c:pt>
                <c:pt idx="1">
                  <c:v>Serotipo 2</c:v>
                </c:pt>
                <c:pt idx="2">
                  <c:v>Serotipo 3</c:v>
                </c:pt>
              </c:strCache>
            </c:strRef>
          </c:cat>
          <c:val>
            <c:numRef>
              <c:f>Provincia!$B$29:$D$29</c:f>
              <c:numCache>
                <c:formatCode>General</c:formatCode>
                <c:ptCount val="3"/>
                <c:pt idx="0">
                  <c:v>305</c:v>
                </c:pt>
                <c:pt idx="1">
                  <c:v>150</c:v>
                </c:pt>
                <c:pt idx="2">
                  <c:v>39</c:v>
                </c:pt>
              </c:numCache>
            </c:numRef>
          </c:val>
          <c:extLst>
            <c:ext xmlns:c16="http://schemas.microsoft.com/office/drawing/2014/chart" uri="{C3380CC4-5D6E-409C-BE32-E72D297353CC}">
              <c16:uniqueId val="{00000006-A5B2-4E49-9028-0E35C13E2D85}"/>
            </c:ext>
          </c:extLst>
        </c:ser>
        <c:dLbls>
          <c:dLblPos val="inEnd"/>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omments/modernComment_1380_4877DC3.xml><?xml version="1.0" encoding="utf-8"?>
<p188:cmLst xmlns:a="http://schemas.openxmlformats.org/drawingml/2006/main" xmlns:r="http://schemas.openxmlformats.org/officeDocument/2006/relationships" xmlns:p188="http://schemas.microsoft.com/office/powerpoint/2018/8/main">
  <p188:cm id="{81ED63BD-BE04-4B36-9265-67D3347A3FC7}" authorId="{B7CA733A-1206-8218-0E67-8CE1525A9B7E}" created="2024-07-29T01:47:41.549">
    <pc:sldMkLst xmlns:pc="http://schemas.microsoft.com/office/powerpoint/2013/main/command">
      <pc:docMk/>
      <pc:sldMk cId="2813583292" sldId="4848"/>
    </pc:sldMkLst>
    <p188:txBody>
      <a:bodyPr/>
      <a:lstStyle/>
      <a:p>
        <a:r>
          <a:rPr lang="es-MX"/>
          <a:t>hola</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s-PE"/>
          </a:p>
        </p:txBody>
      </p:sp>
      <p:sp>
        <p:nvSpPr>
          <p:cNvPr id="3" name="Marcador de fecha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490C6673-E5ED-4740-8C24-9A936F364B8F}" type="datetimeFigureOut">
              <a:rPr lang="es-PE" smtClean="0"/>
              <a:t>19/08/2024</a:t>
            </a:fld>
            <a:endParaRPr lang="es-PE"/>
          </a:p>
        </p:txBody>
      </p:sp>
      <p:sp>
        <p:nvSpPr>
          <p:cNvPr id="4" name="Marcador de imagen de diapositiva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s-PE"/>
          </a:p>
        </p:txBody>
      </p:sp>
      <p:sp>
        <p:nvSpPr>
          <p:cNvPr id="5" name="Marcador de notas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s-PE"/>
          </a:p>
        </p:txBody>
      </p:sp>
      <p:sp>
        <p:nvSpPr>
          <p:cNvPr id="7" name="Marcador de número de diapositiva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46DC1BB3-F1DA-446A-B4FC-556836AE77EF}" type="slidenum">
              <a:rPr lang="es-PE" smtClean="0"/>
              <a:t>‹Nº›</a:t>
            </a:fld>
            <a:endParaRPr lang="es-PE"/>
          </a:p>
        </p:txBody>
      </p:sp>
    </p:spTree>
    <p:extLst>
      <p:ext uri="{BB962C8B-B14F-4D97-AF65-F5344CB8AC3E}">
        <p14:creationId xmlns:p14="http://schemas.microsoft.com/office/powerpoint/2010/main" val="3180448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46DC1BB3-F1DA-446A-B4FC-556836AE77EF}" type="slidenum">
              <a:rPr lang="es-PE" smtClean="0"/>
              <a:t>1</a:t>
            </a:fld>
            <a:endParaRPr lang="es-PE"/>
          </a:p>
        </p:txBody>
      </p:sp>
    </p:spTree>
    <p:extLst>
      <p:ext uri="{BB962C8B-B14F-4D97-AF65-F5344CB8AC3E}">
        <p14:creationId xmlns:p14="http://schemas.microsoft.com/office/powerpoint/2010/main" val="1692216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46DC1BB3-F1DA-446A-B4FC-556836AE77EF}" type="slidenum">
              <a:rPr lang="es-PE" smtClean="0"/>
              <a:t>14</a:t>
            </a:fld>
            <a:endParaRPr lang="es-PE"/>
          </a:p>
        </p:txBody>
      </p:sp>
    </p:spTree>
    <p:extLst>
      <p:ext uri="{BB962C8B-B14F-4D97-AF65-F5344CB8AC3E}">
        <p14:creationId xmlns:p14="http://schemas.microsoft.com/office/powerpoint/2010/main" val="3110944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5CFCDD-8919-4670-8885-6C7F07636B58}" type="slidenum">
              <a:rPr lang="es-PE" smtClean="0"/>
              <a:t>15</a:t>
            </a:fld>
            <a:endParaRPr lang="es-PE" dirty="0"/>
          </a:p>
        </p:txBody>
      </p:sp>
    </p:spTree>
    <p:extLst>
      <p:ext uri="{BB962C8B-B14F-4D97-AF65-F5344CB8AC3E}">
        <p14:creationId xmlns:p14="http://schemas.microsoft.com/office/powerpoint/2010/main" val="2229966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EB71185F-B717-4858-9A3F-61D7DF2D5A1B}" type="slidenum">
              <a:rPr lang="es-PE" smtClean="0"/>
              <a:t>30</a:t>
            </a:fld>
            <a:endParaRPr lang="es-PE"/>
          </a:p>
        </p:txBody>
      </p:sp>
    </p:spTree>
    <p:extLst>
      <p:ext uri="{BB962C8B-B14F-4D97-AF65-F5344CB8AC3E}">
        <p14:creationId xmlns:p14="http://schemas.microsoft.com/office/powerpoint/2010/main" val="359818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3767045-5FC6-41CC-9AA1-55170DEEC285}" type="slidenum">
              <a:rPr lang="es-PE" smtClean="0"/>
              <a:t>33</a:t>
            </a:fld>
            <a:endParaRPr lang="es-PE" dirty="0"/>
          </a:p>
        </p:txBody>
      </p:sp>
    </p:spTree>
    <p:extLst>
      <p:ext uri="{BB962C8B-B14F-4D97-AF65-F5344CB8AC3E}">
        <p14:creationId xmlns:p14="http://schemas.microsoft.com/office/powerpoint/2010/main" val="2972161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3767045-5FC6-41CC-9AA1-55170DEEC285}" type="slidenum">
              <a:rPr lang="es-PE" smtClean="0"/>
              <a:t>34</a:t>
            </a:fld>
            <a:endParaRPr lang="es-PE" dirty="0"/>
          </a:p>
        </p:txBody>
      </p:sp>
    </p:spTree>
    <p:extLst>
      <p:ext uri="{BB962C8B-B14F-4D97-AF65-F5344CB8AC3E}">
        <p14:creationId xmlns:p14="http://schemas.microsoft.com/office/powerpoint/2010/main" val="2583584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6DC1BB3-F1DA-446A-B4FC-556836AE77EF}" type="slidenum">
              <a:rPr lang="es-PE" smtClean="0"/>
              <a:t>41</a:t>
            </a:fld>
            <a:endParaRPr lang="es-PE"/>
          </a:p>
        </p:txBody>
      </p:sp>
    </p:spTree>
    <p:extLst>
      <p:ext uri="{BB962C8B-B14F-4D97-AF65-F5344CB8AC3E}">
        <p14:creationId xmlns:p14="http://schemas.microsoft.com/office/powerpoint/2010/main" val="3071519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45</a:t>
            </a:fld>
            <a:endParaRPr lang="es-MX"/>
          </a:p>
        </p:txBody>
      </p:sp>
    </p:spTree>
    <p:extLst>
      <p:ext uri="{BB962C8B-B14F-4D97-AF65-F5344CB8AC3E}">
        <p14:creationId xmlns:p14="http://schemas.microsoft.com/office/powerpoint/2010/main" val="1950363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46</a:t>
            </a:fld>
            <a:endParaRPr lang="es-MX"/>
          </a:p>
        </p:txBody>
      </p:sp>
    </p:spTree>
    <p:extLst>
      <p:ext uri="{BB962C8B-B14F-4D97-AF65-F5344CB8AC3E}">
        <p14:creationId xmlns:p14="http://schemas.microsoft.com/office/powerpoint/2010/main" val="3728649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C9B6D6-F927-4220-A340-254D7D3800CF}" type="slidenum">
              <a:rPr lang="es-MX" smtClean="0"/>
              <a:t>47</a:t>
            </a:fld>
            <a:endParaRPr lang="es-MX"/>
          </a:p>
        </p:txBody>
      </p:sp>
    </p:spTree>
    <p:extLst>
      <p:ext uri="{BB962C8B-B14F-4D97-AF65-F5344CB8AC3E}">
        <p14:creationId xmlns:p14="http://schemas.microsoft.com/office/powerpoint/2010/main" val="1513841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C9B6D6-F927-4220-A340-254D7D3800CF}" type="slidenum">
              <a:rPr lang="es-MX" smtClean="0"/>
              <a:t>48</a:t>
            </a:fld>
            <a:endParaRPr lang="es-MX"/>
          </a:p>
        </p:txBody>
      </p:sp>
    </p:spTree>
    <p:extLst>
      <p:ext uri="{BB962C8B-B14F-4D97-AF65-F5344CB8AC3E}">
        <p14:creationId xmlns:p14="http://schemas.microsoft.com/office/powerpoint/2010/main" val="860127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6DC1BB3-F1DA-446A-B4FC-556836AE77EF}" type="slidenum">
              <a:rPr lang="es-PE" smtClean="0"/>
              <a:t>2</a:t>
            </a:fld>
            <a:endParaRPr lang="es-PE"/>
          </a:p>
        </p:txBody>
      </p:sp>
    </p:spTree>
    <p:extLst>
      <p:ext uri="{BB962C8B-B14F-4D97-AF65-F5344CB8AC3E}">
        <p14:creationId xmlns:p14="http://schemas.microsoft.com/office/powerpoint/2010/main" val="3290152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49</a:t>
            </a:fld>
            <a:endParaRPr lang="es-MX"/>
          </a:p>
        </p:txBody>
      </p:sp>
    </p:spTree>
    <p:extLst>
      <p:ext uri="{BB962C8B-B14F-4D97-AF65-F5344CB8AC3E}">
        <p14:creationId xmlns:p14="http://schemas.microsoft.com/office/powerpoint/2010/main" val="4200664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50</a:t>
            </a:fld>
            <a:endParaRPr lang="es-MX"/>
          </a:p>
        </p:txBody>
      </p:sp>
    </p:spTree>
    <p:extLst>
      <p:ext uri="{BB962C8B-B14F-4D97-AF65-F5344CB8AC3E}">
        <p14:creationId xmlns:p14="http://schemas.microsoft.com/office/powerpoint/2010/main" val="3969170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23</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51</a:t>
            </a:fld>
            <a:endParaRPr lang="es-MX"/>
          </a:p>
        </p:txBody>
      </p:sp>
    </p:spTree>
    <p:extLst>
      <p:ext uri="{BB962C8B-B14F-4D97-AF65-F5344CB8AC3E}">
        <p14:creationId xmlns:p14="http://schemas.microsoft.com/office/powerpoint/2010/main" val="2690183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52</a:t>
            </a:fld>
            <a:endParaRPr lang="es-MX"/>
          </a:p>
        </p:txBody>
      </p:sp>
    </p:spTree>
    <p:extLst>
      <p:ext uri="{BB962C8B-B14F-4D97-AF65-F5344CB8AC3E}">
        <p14:creationId xmlns:p14="http://schemas.microsoft.com/office/powerpoint/2010/main" val="502278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57</a:t>
            </a:fld>
            <a:endParaRPr lang="es-PE" dirty="0"/>
          </a:p>
        </p:txBody>
      </p:sp>
    </p:spTree>
    <p:extLst>
      <p:ext uri="{BB962C8B-B14F-4D97-AF65-F5344CB8AC3E}">
        <p14:creationId xmlns:p14="http://schemas.microsoft.com/office/powerpoint/2010/main" val="37855474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6DC1BB3-F1DA-446A-B4FC-556836AE77EF}" type="slidenum">
              <a:rPr lang="es-PE" smtClean="0"/>
              <a:t>58</a:t>
            </a:fld>
            <a:endParaRPr lang="es-PE"/>
          </a:p>
        </p:txBody>
      </p:sp>
    </p:spTree>
    <p:extLst>
      <p:ext uri="{BB962C8B-B14F-4D97-AF65-F5344CB8AC3E}">
        <p14:creationId xmlns:p14="http://schemas.microsoft.com/office/powerpoint/2010/main" val="1675161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6DC1BB3-F1DA-446A-B4FC-556836AE77EF}" type="slidenum">
              <a:rPr lang="es-PE" smtClean="0"/>
              <a:t>59</a:t>
            </a:fld>
            <a:endParaRPr lang="es-PE"/>
          </a:p>
        </p:txBody>
      </p:sp>
    </p:spTree>
    <p:extLst>
      <p:ext uri="{BB962C8B-B14F-4D97-AF65-F5344CB8AC3E}">
        <p14:creationId xmlns:p14="http://schemas.microsoft.com/office/powerpoint/2010/main" val="41043249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60</a:t>
            </a:fld>
            <a:endParaRPr lang="es-PE" dirty="0"/>
          </a:p>
        </p:txBody>
      </p:sp>
    </p:spTree>
    <p:extLst>
      <p:ext uri="{BB962C8B-B14F-4D97-AF65-F5344CB8AC3E}">
        <p14:creationId xmlns:p14="http://schemas.microsoft.com/office/powerpoint/2010/main" val="2292600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62</a:t>
            </a:fld>
            <a:endParaRPr lang="es-PE" dirty="0"/>
          </a:p>
        </p:txBody>
      </p:sp>
    </p:spTree>
    <p:extLst>
      <p:ext uri="{BB962C8B-B14F-4D97-AF65-F5344CB8AC3E}">
        <p14:creationId xmlns:p14="http://schemas.microsoft.com/office/powerpoint/2010/main" val="37010113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63</a:t>
            </a:fld>
            <a:endParaRPr lang="es-PE" dirty="0"/>
          </a:p>
        </p:txBody>
      </p:sp>
    </p:spTree>
    <p:extLst>
      <p:ext uri="{BB962C8B-B14F-4D97-AF65-F5344CB8AC3E}">
        <p14:creationId xmlns:p14="http://schemas.microsoft.com/office/powerpoint/2010/main" val="3389169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C7223D98-7C60-4C47-BB72-2F491F228927}" type="slidenum">
              <a:rPr lang="es-PE" smtClean="0"/>
              <a:t>5</a:t>
            </a:fld>
            <a:endParaRPr lang="es-PE"/>
          </a:p>
        </p:txBody>
      </p:sp>
    </p:spTree>
    <p:extLst>
      <p:ext uri="{BB962C8B-B14F-4D97-AF65-F5344CB8AC3E}">
        <p14:creationId xmlns:p14="http://schemas.microsoft.com/office/powerpoint/2010/main" val="3246180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CF51494-8E1B-47F9-90DA-0789DBD3C7C7}" type="slidenum">
              <a:rPr lang="es-PE" smtClean="0"/>
              <a:t>6</a:t>
            </a:fld>
            <a:endParaRPr lang="es-PE"/>
          </a:p>
        </p:txBody>
      </p:sp>
    </p:spTree>
    <p:extLst>
      <p:ext uri="{BB962C8B-B14F-4D97-AF65-F5344CB8AC3E}">
        <p14:creationId xmlns:p14="http://schemas.microsoft.com/office/powerpoint/2010/main" val="3904972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CF51494-8E1B-47F9-90DA-0789DBD3C7C7}" type="slidenum">
              <a:rPr lang="es-PE" smtClean="0"/>
              <a:t>7</a:t>
            </a:fld>
            <a:endParaRPr lang="es-PE"/>
          </a:p>
        </p:txBody>
      </p:sp>
    </p:spTree>
    <p:extLst>
      <p:ext uri="{BB962C8B-B14F-4D97-AF65-F5344CB8AC3E}">
        <p14:creationId xmlns:p14="http://schemas.microsoft.com/office/powerpoint/2010/main" val="1957207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0CF51494-8E1B-47F9-90DA-0789DBD3C7C7}" type="slidenum">
              <a:rPr lang="es-PE" smtClean="0"/>
              <a:t>8</a:t>
            </a:fld>
            <a:endParaRPr lang="es-PE"/>
          </a:p>
        </p:txBody>
      </p:sp>
    </p:spTree>
    <p:extLst>
      <p:ext uri="{BB962C8B-B14F-4D97-AF65-F5344CB8AC3E}">
        <p14:creationId xmlns:p14="http://schemas.microsoft.com/office/powerpoint/2010/main" val="2223134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CF51494-8E1B-47F9-90DA-0789DBD3C7C7}" type="slidenum">
              <a:rPr lang="es-PE" smtClean="0"/>
              <a:t>9</a:t>
            </a:fld>
            <a:endParaRPr lang="es-PE"/>
          </a:p>
        </p:txBody>
      </p:sp>
    </p:spTree>
    <p:extLst>
      <p:ext uri="{BB962C8B-B14F-4D97-AF65-F5344CB8AC3E}">
        <p14:creationId xmlns:p14="http://schemas.microsoft.com/office/powerpoint/2010/main" val="1957207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52538"/>
            <a:ext cx="6013450" cy="3382962"/>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5CFCDD-8919-4670-8885-6C7F07636B58}" type="slidenum">
              <a:rPr lang="es-PE" smtClean="0"/>
              <a:t>10</a:t>
            </a:fld>
            <a:endParaRPr lang="es-PE" dirty="0"/>
          </a:p>
        </p:txBody>
      </p:sp>
    </p:spTree>
    <p:extLst>
      <p:ext uri="{BB962C8B-B14F-4D97-AF65-F5344CB8AC3E}">
        <p14:creationId xmlns:p14="http://schemas.microsoft.com/office/powerpoint/2010/main" val="363247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6DC1BB3-F1DA-446A-B4FC-556836AE77EF}" type="slidenum">
              <a:rPr lang="es-PE" smtClean="0"/>
              <a:t>13</a:t>
            </a:fld>
            <a:endParaRPr lang="es-PE"/>
          </a:p>
        </p:txBody>
      </p:sp>
    </p:spTree>
    <p:extLst>
      <p:ext uri="{BB962C8B-B14F-4D97-AF65-F5344CB8AC3E}">
        <p14:creationId xmlns:p14="http://schemas.microsoft.com/office/powerpoint/2010/main" val="2713196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PE"/>
          </a:p>
        </p:txBody>
      </p:sp>
      <p:sp>
        <p:nvSpPr>
          <p:cNvPr id="4" name="Marcador de fecha 3"/>
          <p:cNvSpPr>
            <a:spLocks noGrp="1"/>
          </p:cNvSpPr>
          <p:nvPr>
            <p:ph type="dt" sz="half" idx="10"/>
          </p:nvPr>
        </p:nvSpPr>
        <p:spPr/>
        <p:txBody>
          <a:bodyPr/>
          <a:lstStyle/>
          <a:p>
            <a:fld id="{162F75AD-22C5-4A61-87B3-835C0DD79B87}" type="datetimeFigureOut">
              <a:rPr lang="es-PE" smtClean="0"/>
              <a:t>19/08/2024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4083875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162F75AD-22C5-4A61-87B3-835C0DD79B87}" type="datetimeFigureOut">
              <a:rPr lang="es-PE" smtClean="0"/>
              <a:t>19/08/2024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794612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162F75AD-22C5-4A61-87B3-835C0DD79B87}" type="datetimeFigureOut">
              <a:rPr lang="es-PE" smtClean="0"/>
              <a:t>19/08/2024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2193348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162F75AD-22C5-4A61-87B3-835C0DD79B87}" type="datetimeFigureOut">
              <a:rPr lang="es-PE" smtClean="0"/>
              <a:t>19/08/2024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900989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162F75AD-22C5-4A61-87B3-835C0DD79B87}" type="datetimeFigureOut">
              <a:rPr lang="es-PE" smtClean="0"/>
              <a:t>19/08/2024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2437193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p:cNvSpPr>
            <a:spLocks noGrp="1"/>
          </p:cNvSpPr>
          <p:nvPr>
            <p:ph type="dt" sz="half" idx="10"/>
          </p:nvPr>
        </p:nvSpPr>
        <p:spPr/>
        <p:txBody>
          <a:bodyPr/>
          <a:lstStyle/>
          <a:p>
            <a:fld id="{162F75AD-22C5-4A61-87B3-835C0DD79B87}" type="datetimeFigureOut">
              <a:rPr lang="es-PE" smtClean="0"/>
              <a:t>19/08/2024</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2283578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p:cNvSpPr>
            <a:spLocks noGrp="1"/>
          </p:cNvSpPr>
          <p:nvPr>
            <p:ph type="dt" sz="half" idx="10"/>
          </p:nvPr>
        </p:nvSpPr>
        <p:spPr/>
        <p:txBody>
          <a:bodyPr/>
          <a:lstStyle/>
          <a:p>
            <a:fld id="{162F75AD-22C5-4A61-87B3-835C0DD79B87}" type="datetimeFigureOut">
              <a:rPr lang="es-PE" smtClean="0"/>
              <a:t>19/08/2024</a:t>
            </a:fld>
            <a:endParaRPr lang="es-PE"/>
          </a:p>
        </p:txBody>
      </p:sp>
      <p:sp>
        <p:nvSpPr>
          <p:cNvPr id="8" name="Marcador de pie de página 7"/>
          <p:cNvSpPr>
            <a:spLocks noGrp="1"/>
          </p:cNvSpPr>
          <p:nvPr>
            <p:ph type="ftr" sz="quarter" idx="11"/>
          </p:nvPr>
        </p:nvSpPr>
        <p:spPr/>
        <p:txBody>
          <a:bodyPr/>
          <a:lstStyle/>
          <a:p>
            <a:endParaRPr lang="es-PE"/>
          </a:p>
        </p:txBody>
      </p:sp>
      <p:sp>
        <p:nvSpPr>
          <p:cNvPr id="9" name="Marcador de número de diapositiva 8"/>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3726347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fecha 2"/>
          <p:cNvSpPr>
            <a:spLocks noGrp="1"/>
          </p:cNvSpPr>
          <p:nvPr>
            <p:ph type="dt" sz="half" idx="10"/>
          </p:nvPr>
        </p:nvSpPr>
        <p:spPr/>
        <p:txBody>
          <a:bodyPr/>
          <a:lstStyle/>
          <a:p>
            <a:fld id="{162F75AD-22C5-4A61-87B3-835C0DD79B87}" type="datetimeFigureOut">
              <a:rPr lang="es-PE" smtClean="0"/>
              <a:t>19/08/2024</a:t>
            </a:fld>
            <a:endParaRPr lang="es-PE"/>
          </a:p>
        </p:txBody>
      </p:sp>
      <p:sp>
        <p:nvSpPr>
          <p:cNvPr id="4" name="Marcador de pie de página 3"/>
          <p:cNvSpPr>
            <a:spLocks noGrp="1"/>
          </p:cNvSpPr>
          <p:nvPr>
            <p:ph type="ftr" sz="quarter" idx="11"/>
          </p:nvPr>
        </p:nvSpPr>
        <p:spPr/>
        <p:txBody>
          <a:bodyPr/>
          <a:lstStyle/>
          <a:p>
            <a:endParaRPr lang="es-PE"/>
          </a:p>
        </p:txBody>
      </p:sp>
      <p:sp>
        <p:nvSpPr>
          <p:cNvPr id="5" name="Marcador de número de diapositiva 4"/>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3595279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62F75AD-22C5-4A61-87B3-835C0DD79B87}" type="datetimeFigureOut">
              <a:rPr lang="es-PE" smtClean="0"/>
              <a:t>19/08/2024</a:t>
            </a:fld>
            <a:endParaRPr lang="es-PE"/>
          </a:p>
        </p:txBody>
      </p:sp>
      <p:sp>
        <p:nvSpPr>
          <p:cNvPr id="3" name="Marcador de pie de página 2"/>
          <p:cNvSpPr>
            <a:spLocks noGrp="1"/>
          </p:cNvSpPr>
          <p:nvPr>
            <p:ph type="ftr" sz="quarter" idx="11"/>
          </p:nvPr>
        </p:nvSpPr>
        <p:spPr/>
        <p:txBody>
          <a:bodyPr/>
          <a:lstStyle/>
          <a:p>
            <a:endParaRPr lang="es-PE"/>
          </a:p>
        </p:txBody>
      </p:sp>
      <p:sp>
        <p:nvSpPr>
          <p:cNvPr id="4" name="Marcador de número de diapositiva 3"/>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345249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162F75AD-22C5-4A61-87B3-835C0DD79B87}" type="datetimeFigureOut">
              <a:rPr lang="es-PE" smtClean="0"/>
              <a:t>19/08/2024</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1103874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162F75AD-22C5-4A61-87B3-835C0DD79B87}" type="datetimeFigureOut">
              <a:rPr lang="es-PE" smtClean="0"/>
              <a:t>19/08/2024</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2254421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2F75AD-22C5-4A61-87B3-835C0DD79B87}" type="datetimeFigureOut">
              <a:rPr lang="es-PE" smtClean="0"/>
              <a:t>19/08/2024</a:t>
            </a:fld>
            <a:endParaRPr lang="es-PE"/>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5241C8-25D6-4259-B5AD-5286018D229A}" type="slidenum">
              <a:rPr lang="es-PE" smtClean="0"/>
              <a:t>‹Nº›</a:t>
            </a:fld>
            <a:endParaRPr lang="es-PE"/>
          </a:p>
        </p:txBody>
      </p:sp>
    </p:spTree>
    <p:extLst>
      <p:ext uri="{BB962C8B-B14F-4D97-AF65-F5344CB8AC3E}">
        <p14:creationId xmlns:p14="http://schemas.microsoft.com/office/powerpoint/2010/main" val="2726877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package" Target="../embeddings/Microsoft_Excel_Worksheet.xlsx"/></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package" Target="../embeddings/Microsoft_Excel_Worksheet1.xlsx"/><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package" Target="../embeddings/Microsoft_Excel_Worksheet2.xlsx"/><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emf"/><Relationship Id="rId4" Type="http://schemas.openxmlformats.org/officeDocument/2006/relationships/package" Target="../embeddings/Microsoft_Excel_Worksheet3.xlsx"/></Relationships>
</file>

<file path=ppt/slides/_rels/slide3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package" Target="../embeddings/Microsoft_Excel_Worksheet4.xlsx"/><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8.em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3.emf"/></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54.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3" Type="http://schemas.microsoft.com/office/2018/10/relationships/comments" Target="../comments/modernComment_1380_4877DC3.xm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59.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3" cstate="email">
            <a:extLst>
              <a:ext uri="{28A0092B-C50C-407E-A947-70E740481C1C}">
                <a14:useLocalDpi xmlns:a14="http://schemas.microsoft.com/office/drawing/2010/main"/>
              </a:ext>
            </a:extLst>
          </a:blip>
          <a:srcRect/>
          <a:stretch/>
        </p:blipFill>
        <p:spPr bwMode="auto">
          <a:xfrm>
            <a:off x="671527" y="308105"/>
            <a:ext cx="11032274" cy="941545"/>
          </a:xfrm>
          <a:prstGeom prst="rect">
            <a:avLst/>
          </a:prstGeom>
          <a:noFill/>
          <a:ln>
            <a:noFill/>
          </a:ln>
          <a:extLst>
            <a:ext uri="{53640926-AAD7-44D8-BBD7-CCE9431645EC}">
              <a14:shadowObscured xmlns:a14="http://schemas.microsoft.com/office/drawing/2010/main"/>
            </a:ext>
          </a:extLst>
        </p:spPr>
      </p:pic>
      <p:sp>
        <p:nvSpPr>
          <p:cNvPr id="5" name="389 Rectángulo"/>
          <p:cNvSpPr/>
          <p:nvPr/>
        </p:nvSpPr>
        <p:spPr>
          <a:xfrm>
            <a:off x="1626234" y="2478357"/>
            <a:ext cx="8683696" cy="1495071"/>
          </a:xfrm>
          <a:prstGeom prst="rect">
            <a:avLst/>
          </a:prstGeom>
          <a:noFill/>
        </p:spPr>
        <p:txBody>
          <a:bodyPr wrap="square" lIns="87105" tIns="43552" rIns="87105" bIns="43552">
            <a:spAutoFit/>
            <a:scene3d>
              <a:camera prst="orthographicFront"/>
              <a:lightRig rig="soft" dir="tl">
                <a:rot lat="0" lon="0" rev="0"/>
              </a:lightRig>
            </a:scene3d>
            <a:sp3d extrusionH="57150" contourW="25400" prstMaterial="matte">
              <a:bevelT w="25400" h="55880" prst="relaxedInset"/>
              <a:contourClr>
                <a:schemeClr val="accent2">
                  <a:tint val="20000"/>
                </a:schemeClr>
              </a:contourClr>
            </a:sp3d>
          </a:bodyPr>
          <a:lstStyle/>
          <a:p>
            <a:pPr algn="ctr"/>
            <a:r>
              <a:rPr lang="es-ES" sz="3048" b="1" spc="47" dirty="0">
                <a:ln w="11430">
                  <a:solidFill>
                    <a:srgbClr val="002060"/>
                  </a:solidFill>
                </a:ln>
                <a:solidFill>
                  <a:srgbClr val="00B0F0"/>
                </a:solidFill>
                <a:effectLst>
                  <a:outerShdw blurRad="50800" dist="38100" dir="2700000" algn="tl" rotWithShape="0">
                    <a:prstClr val="black">
                      <a:alpha val="40000"/>
                    </a:prstClr>
                  </a:outerShdw>
                </a:effectLst>
                <a:latin typeface="Arial" pitchFamily="34" charset="0"/>
                <a:cs typeface="Arial" pitchFamily="34" charset="0"/>
              </a:rPr>
              <a:t>REPORTE EPIDEMIOLÓGICO DE </a:t>
            </a:r>
          </a:p>
          <a:p>
            <a:pPr algn="ctr"/>
            <a:r>
              <a:rPr lang="es-ES" sz="3048" b="1" spc="47" dirty="0">
                <a:ln w="11430">
                  <a:solidFill>
                    <a:srgbClr val="002060"/>
                  </a:solidFill>
                </a:ln>
                <a:solidFill>
                  <a:srgbClr val="00B0F0"/>
                </a:solidFill>
                <a:effectLst>
                  <a:outerShdw blurRad="50800" dist="38100" dir="2700000" algn="tl" rotWithShape="0">
                    <a:prstClr val="black">
                      <a:alpha val="40000"/>
                    </a:prstClr>
                  </a:outerShdw>
                </a:effectLst>
                <a:latin typeface="Arial" pitchFamily="34" charset="0"/>
                <a:cs typeface="Arial" pitchFamily="34" charset="0"/>
              </a:rPr>
              <a:t>LORETO, AÑO 2024 (S.E 32)</a:t>
            </a:r>
          </a:p>
          <a:p>
            <a:pPr algn="ctr"/>
            <a:r>
              <a:rPr lang="es-ES" sz="3048" b="1" spc="47" dirty="0">
                <a:ln w="11430">
                  <a:noFill/>
                </a:ln>
                <a:solidFill>
                  <a:srgbClr val="00B0F0"/>
                </a:solidFill>
                <a:latin typeface="Arial" pitchFamily="34" charset="0"/>
                <a:cs typeface="Arial" pitchFamily="34" charset="0"/>
              </a:rPr>
              <a:t>(Del 08 de agosto al 10 de agosto 2024)</a:t>
            </a:r>
          </a:p>
        </p:txBody>
      </p:sp>
      <p:sp>
        <p:nvSpPr>
          <p:cNvPr id="6" name="CuadroTexto 5">
            <a:extLst>
              <a:ext uri="{FF2B5EF4-FFF2-40B4-BE49-F238E27FC236}">
                <a16:creationId xmlns:a16="http://schemas.microsoft.com/office/drawing/2014/main" id="{9F193C2E-34A2-4E23-AF84-42F2E3CDC1FF}"/>
              </a:ext>
            </a:extLst>
          </p:cNvPr>
          <p:cNvSpPr txBox="1"/>
          <p:nvPr/>
        </p:nvSpPr>
        <p:spPr>
          <a:xfrm>
            <a:off x="1626235" y="5683046"/>
            <a:ext cx="7507933" cy="515494"/>
          </a:xfrm>
          <a:prstGeom prst="rect">
            <a:avLst/>
          </a:prstGeom>
          <a:noFill/>
        </p:spPr>
        <p:txBody>
          <a:bodyPr wrap="square" rtlCol="0">
            <a:spAutoFit/>
          </a:bodyPr>
          <a:lstStyle/>
          <a:p>
            <a:pPr algn="ctr"/>
            <a:r>
              <a:rPr lang="es-ES" sz="1333" b="1" dirty="0">
                <a:latin typeface="Georgia" panose="02040502050405020303" pitchFamily="18" charset="0"/>
              </a:rPr>
              <a:t>DIRECCION EJECUTIVA DEL CENTRO DE PREVENCION Y CONTROL-CPC</a:t>
            </a:r>
          </a:p>
          <a:p>
            <a:pPr algn="ctr"/>
            <a:r>
              <a:rPr lang="es-ES" sz="1333" b="1" dirty="0">
                <a:latin typeface="Georgia" panose="02040502050405020303" pitchFamily="18" charset="0"/>
              </a:rPr>
              <a:t>DIRECCION DE EPIDEMIOLOGIA </a:t>
            </a:r>
            <a:endParaRPr lang="es-PE" sz="1333" b="1" dirty="0">
              <a:latin typeface="Georgia" panose="02040502050405020303" pitchFamily="18" charset="0"/>
            </a:endParaRPr>
          </a:p>
        </p:txBody>
      </p:sp>
      <p:pic>
        <p:nvPicPr>
          <p:cNvPr id="16386" name="Picture 2">
            <a:extLst>
              <a:ext uri="{FF2B5EF4-FFF2-40B4-BE49-F238E27FC236}">
                <a16:creationId xmlns:a16="http://schemas.microsoft.com/office/drawing/2014/main" id="{773CFBE6-A3C3-4503-BF0F-B96A9D6A8A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26" t="6607" r="4458" b="4114"/>
          <a:stretch/>
        </p:blipFill>
        <p:spPr bwMode="auto">
          <a:xfrm>
            <a:off x="9134168" y="5155352"/>
            <a:ext cx="1740961" cy="1570881"/>
          </a:xfrm>
          <a:prstGeom prst="ellipse">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974795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690179"/>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Estratificación del Riesgo de Malaria según Índice Parasitario Anual –IPA x 1000 hab. Región Loreto,  S.E. 32- 2024</a:t>
            </a:r>
          </a:p>
        </p:txBody>
      </p:sp>
      <p:sp>
        <p:nvSpPr>
          <p:cNvPr id="7" name="1 CuadroTexto"/>
          <p:cNvSpPr txBox="1"/>
          <p:nvPr/>
        </p:nvSpPr>
        <p:spPr>
          <a:xfrm>
            <a:off x="6282419" y="4255420"/>
            <a:ext cx="5785361" cy="1734193"/>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524" dirty="0">
                <a:effectLst/>
                <a:latin typeface="Arial" panose="020B0604020202020204" pitchFamily="34" charset="0"/>
                <a:cs typeface="Arial" panose="020B0604020202020204" pitchFamily="34" charset="0"/>
              </a:rPr>
              <a:t>Según el nivel de  riesgo para Malaria total hasta la S.E.32-2024, Loreto reporta: </a:t>
            </a:r>
            <a:r>
              <a:rPr lang="es-PE" sz="1524" dirty="0">
                <a:solidFill>
                  <a:srgbClr val="FF0000"/>
                </a:solidFill>
                <a:effectLst/>
                <a:latin typeface="Arial" panose="020B0604020202020204" pitchFamily="34" charset="0"/>
                <a:cs typeface="Arial" panose="020B0604020202020204" pitchFamily="34" charset="0"/>
              </a:rPr>
              <a:t>10 distritos de Muy Alto riesgo </a:t>
            </a:r>
            <a:r>
              <a:rPr lang="es-PE" sz="1524" dirty="0">
                <a:solidFill>
                  <a:srgbClr val="0070C0"/>
                </a:solidFill>
                <a:effectLst/>
                <a:latin typeface="Arial" panose="020B0604020202020204" pitchFamily="34" charset="0"/>
                <a:cs typeface="Arial" panose="020B0604020202020204" pitchFamily="34" charset="0"/>
              </a:rPr>
              <a:t>(Yavarí,  Yaquerana, Pastaza, Soplin, Alto Nanay, Andoas, Tigre, Trompeteros, Urarinas y Ramón Castilla</a:t>
            </a:r>
            <a:r>
              <a:rPr lang="es-PE" sz="1524" dirty="0">
                <a:effectLst/>
                <a:latin typeface="Arial" panose="020B0604020202020204" pitchFamily="34" charset="0"/>
                <a:cs typeface="Arial" panose="020B0604020202020204" pitchFamily="34" charset="0"/>
              </a:rPr>
              <a:t>), 10 distritos de Alto riesgo, 15 de Mediano riesgo y 11 de bajo riesgo de transmisión de malaria, 7 Distrito no presenta riesgo de transmisión de malaria.</a:t>
            </a:r>
          </a:p>
        </p:txBody>
      </p:sp>
      <p:sp>
        <p:nvSpPr>
          <p:cNvPr id="8" name="CuadroTexto 7">
            <a:extLst>
              <a:ext uri="{FF2B5EF4-FFF2-40B4-BE49-F238E27FC236}">
                <a16:creationId xmlns:a16="http://schemas.microsoft.com/office/drawing/2014/main" id="{76C28EFB-1857-4789-B7ED-CC10D6B802FA}"/>
              </a:ext>
            </a:extLst>
          </p:cNvPr>
          <p:cNvSpPr txBox="1"/>
          <p:nvPr/>
        </p:nvSpPr>
        <p:spPr>
          <a:xfrm>
            <a:off x="169260" y="6542050"/>
            <a:ext cx="3252629" cy="194990"/>
          </a:xfrm>
          <a:prstGeom prst="rect">
            <a:avLst/>
          </a:prstGeom>
          <a:noFill/>
        </p:spPr>
        <p:txBody>
          <a:bodyPr wrap="square" rtlCol="0">
            <a:spAutoFit/>
          </a:bodyPr>
          <a:lstStyle/>
          <a:p>
            <a:r>
              <a:rPr lang="es-MX" sz="667" dirty="0"/>
              <a:t>Fuente: Base de datos del Noti Web de la Dirección de Epidemiología- GERESA Loreto</a:t>
            </a:r>
          </a:p>
        </p:txBody>
      </p:sp>
      <p:pic>
        <p:nvPicPr>
          <p:cNvPr id="3" name="Imagen 2">
            <a:extLst>
              <a:ext uri="{FF2B5EF4-FFF2-40B4-BE49-F238E27FC236}">
                <a16:creationId xmlns:a16="http://schemas.microsoft.com/office/drawing/2014/main" id="{177DD21A-55F0-4FC9-BF45-3CF0813F912C}"/>
              </a:ext>
            </a:extLst>
          </p:cNvPr>
          <p:cNvPicPr>
            <a:picLocks noChangeAspect="1"/>
          </p:cNvPicPr>
          <p:nvPr/>
        </p:nvPicPr>
        <p:blipFill>
          <a:blip r:embed="rId3"/>
          <a:stretch>
            <a:fillRect/>
          </a:stretch>
        </p:blipFill>
        <p:spPr>
          <a:xfrm>
            <a:off x="169260" y="986118"/>
            <a:ext cx="6023153" cy="5295221"/>
          </a:xfrm>
          <a:prstGeom prst="rect">
            <a:avLst/>
          </a:prstGeom>
        </p:spPr>
      </p:pic>
      <p:pic>
        <p:nvPicPr>
          <p:cNvPr id="4" name="Imagen 3">
            <a:extLst>
              <a:ext uri="{FF2B5EF4-FFF2-40B4-BE49-F238E27FC236}">
                <a16:creationId xmlns:a16="http://schemas.microsoft.com/office/drawing/2014/main" id="{2FFA3E8A-EF23-41B0-8D25-1B6B6F5A351A}"/>
              </a:ext>
            </a:extLst>
          </p:cNvPr>
          <p:cNvPicPr>
            <a:picLocks noChangeAspect="1"/>
          </p:cNvPicPr>
          <p:nvPr/>
        </p:nvPicPr>
        <p:blipFill>
          <a:blip r:embed="rId4"/>
          <a:stretch>
            <a:fillRect/>
          </a:stretch>
        </p:blipFill>
        <p:spPr>
          <a:xfrm>
            <a:off x="6282421" y="1021978"/>
            <a:ext cx="5785362" cy="2892681"/>
          </a:xfrm>
          <a:prstGeom prst="rect">
            <a:avLst/>
          </a:prstGeom>
        </p:spPr>
      </p:pic>
    </p:spTree>
    <p:extLst>
      <p:ext uri="{BB962C8B-B14F-4D97-AF65-F5344CB8AC3E}">
        <p14:creationId xmlns:p14="http://schemas.microsoft.com/office/powerpoint/2010/main" val="114347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734582"/>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Número de casos de Malaria  según etapa de vida , Región Loreto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01 -32 - 2024. </a:t>
            </a:r>
          </a:p>
        </p:txBody>
      </p:sp>
      <p:sp>
        <p:nvSpPr>
          <p:cNvPr id="8" name="1 CuadroTexto"/>
          <p:cNvSpPr txBox="1"/>
          <p:nvPr/>
        </p:nvSpPr>
        <p:spPr>
          <a:xfrm>
            <a:off x="6326634" y="3827806"/>
            <a:ext cx="5744666" cy="2862322"/>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b="1">
                <a:effectLst>
                  <a:outerShdw blurRad="38100" dist="38100" dir="2700000" algn="tl">
                    <a:srgbClr val="000000">
                      <a:alpha val="43137"/>
                    </a:srgbClr>
                  </a:outerShdw>
                </a:effectLst>
              </a:defRPr>
            </a:lvl1pPr>
          </a:lstStyle>
          <a:p>
            <a:r>
              <a:rPr lang="es-PE" dirty="0">
                <a:effectLst/>
                <a:latin typeface="Arial" panose="020B0604020202020204" pitchFamily="34" charset="0"/>
                <a:cs typeface="Arial" panose="020B0604020202020204" pitchFamily="34" charset="0"/>
              </a:rPr>
              <a:t>Según etapa de vida, los casos de malaria  se concentran en la etapa niño </a:t>
            </a:r>
            <a:r>
              <a:rPr lang="es-PE" dirty="0">
                <a:solidFill>
                  <a:srgbClr val="FF0000"/>
                </a:solidFill>
                <a:effectLst/>
                <a:latin typeface="Arial" panose="020B0604020202020204" pitchFamily="34" charset="0"/>
                <a:cs typeface="Arial" panose="020B0604020202020204" pitchFamily="34" charset="0"/>
              </a:rPr>
              <a:t>(38.13%), </a:t>
            </a:r>
            <a:r>
              <a:rPr lang="es-PE" dirty="0">
                <a:effectLst/>
                <a:latin typeface="Arial" panose="020B0604020202020204" pitchFamily="34" charset="0"/>
                <a:cs typeface="Arial" panose="020B0604020202020204" pitchFamily="34" charset="0"/>
              </a:rPr>
              <a:t>lo cual demuestra transmisión autóctona en las comunidades de riesgo, seguido de los casos de malaria en la etapa adulto con el </a:t>
            </a:r>
            <a:r>
              <a:rPr lang="es-PE" dirty="0">
                <a:solidFill>
                  <a:srgbClr val="FF0000"/>
                </a:solidFill>
                <a:effectLst/>
                <a:latin typeface="Arial" panose="020B0604020202020204" pitchFamily="34" charset="0"/>
                <a:cs typeface="Arial" panose="020B0604020202020204" pitchFamily="34" charset="0"/>
              </a:rPr>
              <a:t>23.71%</a:t>
            </a:r>
            <a:r>
              <a:rPr lang="es-PE" dirty="0">
                <a:effectLst/>
                <a:latin typeface="Arial" panose="020B0604020202020204" pitchFamily="34" charset="0"/>
                <a:cs typeface="Arial" panose="020B0604020202020204" pitchFamily="34" charset="0"/>
              </a:rPr>
              <a:t>. Los casos de malaria según sexo el 55.4% de casos son en hombres y 44.6% en mujeres, lo cual demuestra aún más que los casos de malaria son de transmisión </a:t>
            </a:r>
            <a:r>
              <a:rPr lang="es-PE" dirty="0" err="1">
                <a:effectLst/>
                <a:latin typeface="Arial" panose="020B0604020202020204" pitchFamily="34" charset="0"/>
                <a:cs typeface="Arial" panose="020B0604020202020204" pitchFamily="34" charset="0"/>
              </a:rPr>
              <a:t>autoctona</a:t>
            </a:r>
            <a:r>
              <a:rPr lang="es-PE" dirty="0">
                <a:effectLst/>
                <a:latin typeface="Arial" panose="020B0604020202020204" pitchFamily="34" charset="0"/>
                <a:cs typeface="Arial" panose="020B0604020202020204" pitchFamily="34" charset="0"/>
              </a:rPr>
              <a:t> en las comunidades endémicas de malaria   </a:t>
            </a:r>
            <a:endParaRPr lang="es-PE" dirty="0">
              <a:solidFill>
                <a:srgbClr val="FF0000"/>
              </a:solidFill>
              <a:effectLst/>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69C22991-42E9-4FA2-BE87-F5FE6DE35B9A}"/>
              </a:ext>
            </a:extLst>
          </p:cNvPr>
          <p:cNvSpPr txBox="1"/>
          <p:nvPr/>
        </p:nvSpPr>
        <p:spPr>
          <a:xfrm>
            <a:off x="8428809" y="925486"/>
            <a:ext cx="2012425" cy="356123"/>
          </a:xfrm>
          <a:prstGeom prst="rect">
            <a:avLst/>
          </a:prstGeom>
          <a:noFill/>
        </p:spPr>
        <p:txBody>
          <a:bodyPr wrap="square" rtlCol="0">
            <a:spAutoFit/>
          </a:bodyPr>
          <a:lstStyle/>
          <a:p>
            <a:endParaRPr lang="es-MX" sz="1714" dirty="0"/>
          </a:p>
        </p:txBody>
      </p:sp>
      <p:sp>
        <p:nvSpPr>
          <p:cNvPr id="9" name="CuadroTexto 8">
            <a:extLst>
              <a:ext uri="{FF2B5EF4-FFF2-40B4-BE49-F238E27FC236}">
                <a16:creationId xmlns:a16="http://schemas.microsoft.com/office/drawing/2014/main" id="{77AF5BF9-4CC9-48D2-8B1C-2EBBABB43E19}"/>
              </a:ext>
            </a:extLst>
          </p:cNvPr>
          <p:cNvSpPr txBox="1"/>
          <p:nvPr/>
        </p:nvSpPr>
        <p:spPr>
          <a:xfrm>
            <a:off x="0" y="6646833"/>
            <a:ext cx="4805332" cy="253596"/>
          </a:xfrm>
          <a:prstGeom prst="rect">
            <a:avLst/>
          </a:prstGeom>
          <a:noFill/>
        </p:spPr>
        <p:txBody>
          <a:bodyPr wrap="square" rtlCol="0">
            <a:spAutoFit/>
          </a:bodyPr>
          <a:lstStyle/>
          <a:p>
            <a:r>
              <a:rPr lang="es-MX" sz="1048" dirty="0"/>
              <a:t>Fuente: Base de datos del Noti Web de la Dirección de Epidemiología- GERESA Loreto</a:t>
            </a:r>
          </a:p>
        </p:txBody>
      </p:sp>
      <p:pic>
        <p:nvPicPr>
          <p:cNvPr id="3" name="Imagen 2">
            <a:extLst>
              <a:ext uri="{FF2B5EF4-FFF2-40B4-BE49-F238E27FC236}">
                <a16:creationId xmlns:a16="http://schemas.microsoft.com/office/drawing/2014/main" id="{E372B28F-D976-4085-A967-93C5A797E9F8}"/>
              </a:ext>
            </a:extLst>
          </p:cNvPr>
          <p:cNvPicPr>
            <a:picLocks noChangeAspect="1"/>
          </p:cNvPicPr>
          <p:nvPr/>
        </p:nvPicPr>
        <p:blipFill>
          <a:blip r:embed="rId2"/>
          <a:stretch>
            <a:fillRect/>
          </a:stretch>
        </p:blipFill>
        <p:spPr>
          <a:xfrm>
            <a:off x="351334" y="969493"/>
            <a:ext cx="5770481" cy="2603224"/>
          </a:xfrm>
          <a:prstGeom prst="rect">
            <a:avLst/>
          </a:prstGeom>
        </p:spPr>
      </p:pic>
      <p:pic>
        <p:nvPicPr>
          <p:cNvPr id="4" name="Imagen 3">
            <a:extLst>
              <a:ext uri="{FF2B5EF4-FFF2-40B4-BE49-F238E27FC236}">
                <a16:creationId xmlns:a16="http://schemas.microsoft.com/office/drawing/2014/main" id="{69336625-DCB0-407F-965F-FC0A72D64281}"/>
              </a:ext>
            </a:extLst>
          </p:cNvPr>
          <p:cNvPicPr>
            <a:picLocks noChangeAspect="1"/>
          </p:cNvPicPr>
          <p:nvPr/>
        </p:nvPicPr>
        <p:blipFill>
          <a:blip r:embed="rId3"/>
          <a:stretch>
            <a:fillRect/>
          </a:stretch>
        </p:blipFill>
        <p:spPr>
          <a:xfrm>
            <a:off x="351334" y="3690172"/>
            <a:ext cx="5744666" cy="2893436"/>
          </a:xfrm>
          <a:prstGeom prst="rect">
            <a:avLst/>
          </a:prstGeom>
        </p:spPr>
      </p:pic>
      <p:pic>
        <p:nvPicPr>
          <p:cNvPr id="6" name="Imagen 5">
            <a:extLst>
              <a:ext uri="{FF2B5EF4-FFF2-40B4-BE49-F238E27FC236}">
                <a16:creationId xmlns:a16="http://schemas.microsoft.com/office/drawing/2014/main" id="{03F72BEF-85F4-4333-897B-A039ECF6C35A}"/>
              </a:ext>
            </a:extLst>
          </p:cNvPr>
          <p:cNvPicPr>
            <a:picLocks noChangeAspect="1"/>
          </p:cNvPicPr>
          <p:nvPr/>
        </p:nvPicPr>
        <p:blipFill>
          <a:blip r:embed="rId4"/>
          <a:stretch>
            <a:fillRect/>
          </a:stretch>
        </p:blipFill>
        <p:spPr>
          <a:xfrm>
            <a:off x="6185647" y="925486"/>
            <a:ext cx="5741510" cy="2647231"/>
          </a:xfrm>
          <a:prstGeom prst="rect">
            <a:avLst/>
          </a:prstGeom>
        </p:spPr>
      </p:pic>
    </p:spTree>
    <p:extLst>
      <p:ext uri="{BB962C8B-B14F-4D97-AF65-F5344CB8AC3E}">
        <p14:creationId xmlns:p14="http://schemas.microsoft.com/office/powerpoint/2010/main" val="1895294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12872B6-A697-42C4-A086-A02C28E1DABB}"/>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203539" y="1795000"/>
            <a:ext cx="3665247" cy="3982707"/>
          </a:xfrm>
          <a:prstGeom prst="rect">
            <a:avLst/>
          </a:prstGeom>
          <a:blipFill>
            <a:blip r:embed="rId3">
              <a:lum bright="70000" contrast="-70000"/>
            </a:blip>
            <a:tile tx="0" ty="0" sx="100000" sy="100000" flip="none" algn="tl"/>
          </a:blipFill>
        </p:spPr>
      </p:pic>
      <p:sp>
        <p:nvSpPr>
          <p:cNvPr id="5" name="Título 3">
            <a:extLst>
              <a:ext uri="{FF2B5EF4-FFF2-40B4-BE49-F238E27FC236}">
                <a16:creationId xmlns:a16="http://schemas.microsoft.com/office/drawing/2014/main" id="{B8482696-5865-40B5-976E-9DDB27C8A006}"/>
              </a:ext>
            </a:extLst>
          </p:cNvPr>
          <p:cNvSpPr txBox="1">
            <a:spLocks/>
          </p:cNvSpPr>
          <p:nvPr/>
        </p:nvSpPr>
        <p:spPr>
          <a:xfrm>
            <a:off x="5162176" y="2869880"/>
            <a:ext cx="5027311" cy="1027394"/>
          </a:xfrm>
          <a:prstGeom prst="rect">
            <a:avLst/>
          </a:prstGeom>
          <a:solidFill>
            <a:schemeClr val="accent5">
              <a:lumMod val="20000"/>
              <a:lumOff val="80000"/>
            </a:schemeClr>
          </a:solidFill>
        </p:spPr>
        <p:txBody>
          <a:bodyPr vert="horz" lIns="87105" tIns="43552" rIns="87105" bIns="4355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6287" b="1" dirty="0">
                <a:solidFill>
                  <a:schemeClr val="accent6">
                    <a:lumMod val="50000"/>
                  </a:schemeClr>
                </a:solidFill>
                <a:latin typeface="Algerian" panose="04020705040A02060702" pitchFamily="82" charset="0"/>
              </a:rPr>
              <a:t>DENGUE</a:t>
            </a:r>
          </a:p>
        </p:txBody>
      </p:sp>
    </p:spTree>
    <p:extLst>
      <p:ext uri="{BB962C8B-B14F-4D97-AF65-F5344CB8AC3E}">
        <p14:creationId xmlns:p14="http://schemas.microsoft.com/office/powerpoint/2010/main" val="1019820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8 CuadroTexto"/>
          <p:cNvSpPr txBox="1"/>
          <p:nvPr/>
        </p:nvSpPr>
        <p:spPr>
          <a:xfrm>
            <a:off x="73572" y="5544671"/>
            <a:ext cx="11973116" cy="1288430"/>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sz="1600" b="1">
                <a:effectLst/>
              </a:defRPr>
            </a:lvl1pPr>
          </a:lstStyle>
          <a:p>
            <a:r>
              <a:rPr lang="es-PE" sz="1524" dirty="0">
                <a:latin typeface="Arial" panose="020B0604020202020204" pitchFamily="34" charset="0"/>
                <a:cs typeface="Arial" panose="020B0604020202020204" pitchFamily="34" charset="0"/>
              </a:rPr>
              <a:t>Hasta  la SE 32-2024 se reportó 4 657 casos de dengue: 2 505 (</a:t>
            </a:r>
            <a:r>
              <a:rPr lang="es-PE" sz="1524" dirty="0">
                <a:solidFill>
                  <a:srgbClr val="FF0000"/>
                </a:solidFill>
                <a:latin typeface="Arial" panose="020B0604020202020204" pitchFamily="34" charset="0"/>
                <a:cs typeface="Arial" panose="020B0604020202020204" pitchFamily="34" charset="0"/>
              </a:rPr>
              <a:t>53.8%</a:t>
            </a:r>
            <a:r>
              <a:rPr lang="es-PE" sz="1524" dirty="0">
                <a:latin typeface="Arial" panose="020B0604020202020204" pitchFamily="34" charset="0"/>
                <a:cs typeface="Arial" panose="020B0604020202020204" pitchFamily="34" charset="0"/>
              </a:rPr>
              <a:t>) son confirmados y 2 152 (</a:t>
            </a:r>
            <a:r>
              <a:rPr lang="es-PE" sz="1524" dirty="0">
                <a:solidFill>
                  <a:srgbClr val="FF0000"/>
                </a:solidFill>
                <a:latin typeface="Arial" panose="020B0604020202020204" pitchFamily="34" charset="0"/>
                <a:cs typeface="Arial" panose="020B0604020202020204" pitchFamily="34" charset="0"/>
              </a:rPr>
              <a:t>46.2%</a:t>
            </a:r>
            <a:r>
              <a:rPr lang="es-PE" sz="1524" dirty="0">
                <a:latin typeface="Arial" panose="020B0604020202020204" pitchFamily="34" charset="0"/>
                <a:cs typeface="Arial" panose="020B0604020202020204" pitchFamily="34" charset="0"/>
              </a:rPr>
              <a:t>) son probables en espera de su clasificación final.  Se reportaron 4 159 (</a:t>
            </a:r>
            <a:r>
              <a:rPr lang="es-PE" sz="1524" dirty="0">
                <a:solidFill>
                  <a:srgbClr val="FF0000"/>
                </a:solidFill>
                <a:latin typeface="Arial" panose="020B0604020202020204" pitchFamily="34" charset="0"/>
                <a:cs typeface="Arial" panose="020B0604020202020204" pitchFamily="34" charset="0"/>
              </a:rPr>
              <a:t>89.31%</a:t>
            </a:r>
            <a:r>
              <a:rPr lang="es-PE" sz="1524" dirty="0">
                <a:latin typeface="Arial" panose="020B0604020202020204" pitchFamily="34" charset="0"/>
                <a:cs typeface="Arial" panose="020B0604020202020204" pitchFamily="34" charset="0"/>
              </a:rPr>
              <a:t>) casos Dengue Sin Señales de Alarma, 496 (</a:t>
            </a:r>
            <a:r>
              <a:rPr lang="es-PE" sz="1524" dirty="0">
                <a:solidFill>
                  <a:srgbClr val="FF0000"/>
                </a:solidFill>
                <a:latin typeface="Arial" panose="020B0604020202020204" pitchFamily="34" charset="0"/>
                <a:cs typeface="Arial" panose="020B0604020202020204" pitchFamily="34" charset="0"/>
              </a:rPr>
              <a:t>10.65%</a:t>
            </a:r>
            <a:r>
              <a:rPr lang="es-PE" sz="1524" dirty="0">
                <a:latin typeface="Arial" panose="020B0604020202020204" pitchFamily="34" charset="0"/>
                <a:cs typeface="Arial" panose="020B0604020202020204" pitchFamily="34" charset="0"/>
              </a:rPr>
              <a:t>) casos Dengue con signos de alarma y 02 casos de Dengue Grave (</a:t>
            </a:r>
            <a:r>
              <a:rPr lang="es-PE" sz="1524" dirty="0">
                <a:solidFill>
                  <a:srgbClr val="FF0000"/>
                </a:solidFill>
                <a:latin typeface="Arial" panose="020B0604020202020204" pitchFamily="34" charset="0"/>
                <a:cs typeface="Arial" panose="020B0604020202020204" pitchFamily="34" charset="0"/>
              </a:rPr>
              <a:t>0.04%</a:t>
            </a:r>
            <a:r>
              <a:rPr lang="es-PE" sz="1524" dirty="0">
                <a:latin typeface="Arial" panose="020B0604020202020204" pitchFamily="34" charset="0"/>
                <a:cs typeface="Arial" panose="020B0604020202020204" pitchFamily="34" charset="0"/>
              </a:rPr>
              <a:t>), no se reportaron fallecidos hasta la presente semana. Se observa que desde las primeras semanas del año 2024, los casos se fueron incrementando hasta llegar a </a:t>
            </a:r>
            <a:r>
              <a:rPr lang="es-PE" dirty="0">
                <a:latin typeface="Arial" panose="020B0604020202020204" pitchFamily="34" charset="0"/>
                <a:cs typeface="Arial" panose="020B0604020202020204" pitchFamily="34" charset="0"/>
              </a:rPr>
              <a:t>zona epidémica, en las últimas semana se mantiene oscilante en Zona de Epidemia.</a:t>
            </a:r>
          </a:p>
        </p:txBody>
      </p:sp>
      <p:sp>
        <p:nvSpPr>
          <p:cNvPr id="4" name="CuadroTexto 3">
            <a:extLst>
              <a:ext uri="{FF2B5EF4-FFF2-40B4-BE49-F238E27FC236}">
                <a16:creationId xmlns:a16="http://schemas.microsoft.com/office/drawing/2014/main" id="{E3161B25-8031-4511-807C-3C7F6E5667B4}"/>
              </a:ext>
            </a:extLst>
          </p:cNvPr>
          <p:cNvSpPr txBox="1"/>
          <p:nvPr/>
        </p:nvSpPr>
        <p:spPr>
          <a:xfrm>
            <a:off x="225975" y="5252484"/>
            <a:ext cx="4805332" cy="224357"/>
          </a:xfrm>
          <a:prstGeom prst="rect">
            <a:avLst/>
          </a:prstGeom>
          <a:noFill/>
        </p:spPr>
        <p:txBody>
          <a:bodyPr wrap="square" rtlCol="0">
            <a:spAutoFit/>
          </a:bodyPr>
          <a:lstStyle/>
          <a:p>
            <a:r>
              <a:rPr lang="es-MX" sz="858" dirty="0"/>
              <a:t>Fuente: Base de datos del Noti Web de la Dirección de Epidemiología- GERESA Loreto</a:t>
            </a:r>
          </a:p>
        </p:txBody>
      </p:sp>
      <p:pic>
        <p:nvPicPr>
          <p:cNvPr id="5" name="Imagen 4">
            <a:extLst>
              <a:ext uri="{FF2B5EF4-FFF2-40B4-BE49-F238E27FC236}">
                <a16:creationId xmlns:a16="http://schemas.microsoft.com/office/drawing/2014/main" id="{570E4CB6-F530-4786-917F-3256D3968E51}"/>
              </a:ext>
            </a:extLst>
          </p:cNvPr>
          <p:cNvPicPr>
            <a:picLocks noChangeAspect="1"/>
          </p:cNvPicPr>
          <p:nvPr/>
        </p:nvPicPr>
        <p:blipFill>
          <a:blip r:embed="rId3"/>
          <a:stretch>
            <a:fillRect/>
          </a:stretch>
        </p:blipFill>
        <p:spPr>
          <a:xfrm>
            <a:off x="727595" y="180009"/>
            <a:ext cx="10665070" cy="5184653"/>
          </a:xfrm>
          <a:prstGeom prst="rect">
            <a:avLst/>
          </a:prstGeom>
        </p:spPr>
      </p:pic>
    </p:spTree>
    <p:extLst>
      <p:ext uri="{BB962C8B-B14F-4D97-AF65-F5344CB8AC3E}">
        <p14:creationId xmlns:p14="http://schemas.microsoft.com/office/powerpoint/2010/main" val="2372253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26203" y="1080445"/>
            <a:ext cx="3130655" cy="800219"/>
          </a:xfrm>
          <a:prstGeom prst="rect">
            <a:avLst/>
          </a:prstGeom>
          <a:ln w="190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dirty="0"/>
              <a:t> </a:t>
            </a:r>
            <a:r>
              <a:rPr lang="es-MX" sz="2800" b="1" dirty="0"/>
              <a:t>4657</a:t>
            </a:r>
          </a:p>
          <a:p>
            <a:pPr algn="ctr"/>
            <a:r>
              <a:rPr lang="es-MX" dirty="0"/>
              <a:t>Casos Totales</a:t>
            </a:r>
            <a:endParaRPr lang="es-PE" dirty="0"/>
          </a:p>
        </p:txBody>
      </p:sp>
      <p:sp>
        <p:nvSpPr>
          <p:cNvPr id="8" name="CuadroTexto 7"/>
          <p:cNvSpPr txBox="1"/>
          <p:nvPr/>
        </p:nvSpPr>
        <p:spPr>
          <a:xfrm>
            <a:off x="429336" y="2035177"/>
            <a:ext cx="3099659" cy="830997"/>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2800" b="1" dirty="0"/>
              <a:t>2 505</a:t>
            </a:r>
          </a:p>
          <a:p>
            <a:pPr algn="ctr"/>
            <a:r>
              <a:rPr lang="es-MX" sz="2000" dirty="0"/>
              <a:t>Casos confirmados</a:t>
            </a:r>
            <a:endParaRPr lang="es-PE" sz="2000" dirty="0"/>
          </a:p>
        </p:txBody>
      </p:sp>
      <p:sp>
        <p:nvSpPr>
          <p:cNvPr id="9" name="CuadroTexto 8"/>
          <p:cNvSpPr txBox="1"/>
          <p:nvPr/>
        </p:nvSpPr>
        <p:spPr>
          <a:xfrm>
            <a:off x="387460" y="3078728"/>
            <a:ext cx="3130657" cy="800219"/>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2800" b="1" dirty="0"/>
              <a:t>2 152</a:t>
            </a:r>
          </a:p>
          <a:p>
            <a:pPr algn="ctr"/>
            <a:r>
              <a:rPr lang="es-MX" dirty="0"/>
              <a:t>Casos Probables</a:t>
            </a:r>
            <a:endParaRPr lang="es-PE" dirty="0"/>
          </a:p>
        </p:txBody>
      </p:sp>
      <p:sp>
        <p:nvSpPr>
          <p:cNvPr id="10" name="CuadroTexto 9"/>
          <p:cNvSpPr txBox="1"/>
          <p:nvPr/>
        </p:nvSpPr>
        <p:spPr>
          <a:xfrm>
            <a:off x="402960" y="4257472"/>
            <a:ext cx="3115151" cy="1077218"/>
          </a:xfrm>
          <a:prstGeom prst="rect">
            <a:avLst/>
          </a:prstGeom>
          <a:ln w="190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MX" sz="2800" b="1" dirty="0"/>
              <a:t>                00</a:t>
            </a:r>
          </a:p>
          <a:p>
            <a:pPr algn="ctr"/>
            <a:r>
              <a:rPr lang="es-MX" dirty="0"/>
              <a:t>Fallecidos</a:t>
            </a:r>
          </a:p>
          <a:p>
            <a:r>
              <a:rPr lang="es-MX" dirty="0"/>
              <a:t> </a:t>
            </a:r>
            <a:endParaRPr lang="es-PE" dirty="0"/>
          </a:p>
        </p:txBody>
      </p:sp>
      <p:sp>
        <p:nvSpPr>
          <p:cNvPr id="11" name="CuadroTexto 10"/>
          <p:cNvSpPr txBox="1"/>
          <p:nvPr/>
        </p:nvSpPr>
        <p:spPr>
          <a:xfrm>
            <a:off x="387460" y="5531685"/>
            <a:ext cx="3169398" cy="1077218"/>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2800" b="1" dirty="0">
                <a:solidFill>
                  <a:schemeClr val="tx1"/>
                </a:solidFill>
              </a:rPr>
              <a:t>0</a:t>
            </a:r>
          </a:p>
          <a:p>
            <a:pPr algn="ctr"/>
            <a:r>
              <a:rPr lang="es-MX" dirty="0"/>
              <a:t>(corte 13/08/2024) </a:t>
            </a:r>
            <a:r>
              <a:rPr lang="es-MX" b="1" dirty="0"/>
              <a:t>Hospitalizados</a:t>
            </a:r>
            <a:endParaRPr lang="es-PE" b="1" dirty="0"/>
          </a:p>
        </p:txBody>
      </p:sp>
      <p:sp>
        <p:nvSpPr>
          <p:cNvPr id="13" name="CuadroTexto 12"/>
          <p:cNvSpPr txBox="1"/>
          <p:nvPr/>
        </p:nvSpPr>
        <p:spPr>
          <a:xfrm>
            <a:off x="1128348" y="200914"/>
            <a:ext cx="10033638"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MX" sz="3200" b="1" dirty="0"/>
              <a:t>Resumen Situación del Dengue en Loreto S.E 1-32-2024</a:t>
            </a:r>
            <a:endParaRPr lang="es-PE" sz="3200" b="1" dirty="0"/>
          </a:p>
        </p:txBody>
      </p:sp>
      <p:sp>
        <p:nvSpPr>
          <p:cNvPr id="14" name="CuadroTexto 13">
            <a:extLst>
              <a:ext uri="{FF2B5EF4-FFF2-40B4-BE49-F238E27FC236}">
                <a16:creationId xmlns:a16="http://schemas.microsoft.com/office/drawing/2014/main" id="{9F45EC7B-3883-476A-8AA8-825085C9E3E4}"/>
              </a:ext>
            </a:extLst>
          </p:cNvPr>
          <p:cNvSpPr txBox="1"/>
          <p:nvPr/>
        </p:nvSpPr>
        <p:spPr>
          <a:xfrm>
            <a:off x="3741595" y="6513514"/>
            <a:ext cx="4805332" cy="224357"/>
          </a:xfrm>
          <a:prstGeom prst="rect">
            <a:avLst/>
          </a:prstGeom>
          <a:noFill/>
        </p:spPr>
        <p:txBody>
          <a:bodyPr wrap="square" rtlCol="0">
            <a:spAutoFit/>
          </a:bodyPr>
          <a:lstStyle/>
          <a:p>
            <a:r>
              <a:rPr lang="es-MX" sz="858" dirty="0"/>
              <a:t>Fuente: Base de datos del Noti Web de la Dirección de Epidemiología- GERESA Loreto</a:t>
            </a:r>
          </a:p>
        </p:txBody>
      </p:sp>
      <p:pic>
        <p:nvPicPr>
          <p:cNvPr id="12" name="Imagen 11">
            <a:extLst>
              <a:ext uri="{FF2B5EF4-FFF2-40B4-BE49-F238E27FC236}">
                <a16:creationId xmlns:a16="http://schemas.microsoft.com/office/drawing/2014/main" id="{6BC20023-1DBE-41D2-A374-A1F5AF239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803" y="949603"/>
            <a:ext cx="3919347" cy="5538423"/>
          </a:xfrm>
          <a:prstGeom prst="rect">
            <a:avLst/>
          </a:prstGeom>
        </p:spPr>
      </p:pic>
      <p:pic>
        <p:nvPicPr>
          <p:cNvPr id="4" name="Imagen 3">
            <a:extLst>
              <a:ext uri="{FF2B5EF4-FFF2-40B4-BE49-F238E27FC236}">
                <a16:creationId xmlns:a16="http://schemas.microsoft.com/office/drawing/2014/main" id="{1BA2ACD0-4238-4383-9A63-1F119624364A}"/>
              </a:ext>
            </a:extLst>
          </p:cNvPr>
          <p:cNvPicPr>
            <a:picLocks noChangeAspect="1"/>
          </p:cNvPicPr>
          <p:nvPr/>
        </p:nvPicPr>
        <p:blipFill>
          <a:blip r:embed="rId4"/>
          <a:stretch>
            <a:fillRect/>
          </a:stretch>
        </p:blipFill>
        <p:spPr>
          <a:xfrm>
            <a:off x="7686227" y="1097996"/>
            <a:ext cx="4324065" cy="5401795"/>
          </a:xfrm>
          <a:prstGeom prst="rect">
            <a:avLst/>
          </a:prstGeom>
        </p:spPr>
      </p:pic>
    </p:spTree>
    <p:extLst>
      <p:ext uri="{BB962C8B-B14F-4D97-AF65-F5344CB8AC3E}">
        <p14:creationId xmlns:p14="http://schemas.microsoft.com/office/powerpoint/2010/main" val="249972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24442"/>
            <a:ext cx="12192000" cy="793780"/>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Dengue notificados por tipo de diagnóstico según etapas de vida y sexo. Región Loreto SE1-SE 32 - 2024. </a:t>
            </a:r>
          </a:p>
        </p:txBody>
      </p:sp>
      <p:sp>
        <p:nvSpPr>
          <p:cNvPr id="6" name="CuadroTexto 5">
            <a:extLst>
              <a:ext uri="{FF2B5EF4-FFF2-40B4-BE49-F238E27FC236}">
                <a16:creationId xmlns:a16="http://schemas.microsoft.com/office/drawing/2014/main" id="{32F9F120-7062-4606-BE17-9315234C49B2}"/>
              </a:ext>
            </a:extLst>
          </p:cNvPr>
          <p:cNvSpPr txBox="1"/>
          <p:nvPr/>
        </p:nvSpPr>
        <p:spPr>
          <a:xfrm>
            <a:off x="6825273" y="3221293"/>
            <a:ext cx="4655288" cy="3293209"/>
          </a:xfrm>
          <a:prstGeom prst="rect">
            <a:avLst/>
          </a:prstGeom>
          <a:solidFill>
            <a:schemeClr val="bg1"/>
          </a:solidFill>
          <a:ln>
            <a:solidFill>
              <a:schemeClr val="tx1"/>
            </a:solidFill>
          </a:ln>
        </p:spPr>
        <p:txBody>
          <a:bodyPr wrap="square" rtlCol="0">
            <a:spAutoFit/>
          </a:bodyPr>
          <a:lstStyle>
            <a:defPPr>
              <a:defRPr lang="es-PE"/>
            </a:defPPr>
            <a:lvl1pPr algn="just">
              <a:defRPr sz="1600" b="1">
                <a:effectLst/>
              </a:defRPr>
            </a:lvl1pPr>
          </a:lstStyle>
          <a:p>
            <a:r>
              <a:rPr lang="es-ES" dirty="0">
                <a:latin typeface="Arial" panose="020B0604020202020204" pitchFamily="34" charset="0"/>
                <a:cs typeface="Arial" panose="020B0604020202020204" pitchFamily="34" charset="0"/>
              </a:rPr>
              <a:t>Hasta la S.E.32-2024. La etapa adulto y la etapa de vida Niño, son las etapas de vida más afectadas por dengue, con </a:t>
            </a:r>
            <a:r>
              <a:rPr lang="es-ES" dirty="0">
                <a:solidFill>
                  <a:srgbClr val="FF0000"/>
                </a:solidFill>
                <a:latin typeface="Arial" panose="020B0604020202020204" pitchFamily="34" charset="0"/>
                <a:cs typeface="Arial" panose="020B0604020202020204" pitchFamily="34" charset="0"/>
              </a:rPr>
              <a:t>el 28.02% </a:t>
            </a:r>
            <a:r>
              <a:rPr lang="es-ES" dirty="0">
                <a:latin typeface="Arial" panose="020B0604020202020204" pitchFamily="34" charset="0"/>
                <a:cs typeface="Arial" panose="020B0604020202020204" pitchFamily="34" charset="0"/>
              </a:rPr>
              <a:t>y </a:t>
            </a:r>
            <a:r>
              <a:rPr lang="es-ES" dirty="0">
                <a:solidFill>
                  <a:srgbClr val="FF0000"/>
                </a:solidFill>
                <a:latin typeface="Arial" panose="020B0604020202020204" pitchFamily="34" charset="0"/>
                <a:cs typeface="Arial" panose="020B0604020202020204" pitchFamily="34" charset="0"/>
              </a:rPr>
              <a:t>el 27.34% </a:t>
            </a:r>
            <a:r>
              <a:rPr lang="es-ES" dirty="0">
                <a:latin typeface="Arial" panose="020B0604020202020204" pitchFamily="34" charset="0"/>
                <a:cs typeface="Arial" panose="020B0604020202020204" pitchFamily="34" charset="0"/>
              </a:rPr>
              <a:t> respectivamente.</a:t>
            </a:r>
          </a:p>
          <a:p>
            <a:endParaRPr lang="es-E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En cuanto a sexo, prevalece el sexo femenino con 52.03% de casos de dengue no existiendo una diferencia significativa con el sexo masculino.</a:t>
            </a:r>
          </a:p>
          <a:p>
            <a:endParaRPr lang="es-E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Prevalece en todas las etapas de vida los casos de dengue sin signos de Alarma con el 89.3%.</a:t>
            </a:r>
          </a:p>
        </p:txBody>
      </p:sp>
      <p:sp>
        <p:nvSpPr>
          <p:cNvPr id="11" name="CuadroTexto 10">
            <a:extLst>
              <a:ext uri="{FF2B5EF4-FFF2-40B4-BE49-F238E27FC236}">
                <a16:creationId xmlns:a16="http://schemas.microsoft.com/office/drawing/2014/main" id="{3AF6E4A6-A7CD-4273-622C-2124E5C08075}"/>
              </a:ext>
            </a:extLst>
          </p:cNvPr>
          <p:cNvSpPr txBox="1"/>
          <p:nvPr/>
        </p:nvSpPr>
        <p:spPr>
          <a:xfrm>
            <a:off x="355486" y="6578410"/>
            <a:ext cx="4805332" cy="224357"/>
          </a:xfrm>
          <a:prstGeom prst="rect">
            <a:avLst/>
          </a:prstGeom>
          <a:noFill/>
        </p:spPr>
        <p:txBody>
          <a:bodyPr wrap="square" rtlCol="0">
            <a:spAutoFit/>
          </a:bodyPr>
          <a:lstStyle/>
          <a:p>
            <a:r>
              <a:rPr lang="es-MX" sz="858" dirty="0"/>
              <a:t>Fuente: Base de datos del Noti Web de la Dirección de Epidemiología- GERESA Loreto</a:t>
            </a:r>
          </a:p>
        </p:txBody>
      </p:sp>
      <p:pic>
        <p:nvPicPr>
          <p:cNvPr id="3" name="Imagen 2">
            <a:extLst>
              <a:ext uri="{FF2B5EF4-FFF2-40B4-BE49-F238E27FC236}">
                <a16:creationId xmlns:a16="http://schemas.microsoft.com/office/drawing/2014/main" id="{43B457BB-1E37-4121-BC07-F3C4FF0A53B2}"/>
              </a:ext>
            </a:extLst>
          </p:cNvPr>
          <p:cNvPicPr>
            <a:picLocks noChangeAspect="1"/>
          </p:cNvPicPr>
          <p:nvPr/>
        </p:nvPicPr>
        <p:blipFill>
          <a:blip r:embed="rId3"/>
          <a:stretch>
            <a:fillRect/>
          </a:stretch>
        </p:blipFill>
        <p:spPr>
          <a:xfrm>
            <a:off x="202223" y="980353"/>
            <a:ext cx="6022732" cy="2400520"/>
          </a:xfrm>
          <a:prstGeom prst="rect">
            <a:avLst/>
          </a:prstGeom>
        </p:spPr>
      </p:pic>
      <p:pic>
        <p:nvPicPr>
          <p:cNvPr id="4" name="Imagen 3">
            <a:extLst>
              <a:ext uri="{FF2B5EF4-FFF2-40B4-BE49-F238E27FC236}">
                <a16:creationId xmlns:a16="http://schemas.microsoft.com/office/drawing/2014/main" id="{5C2D8C69-8696-43A1-BB37-D89BE76F13A1}"/>
              </a:ext>
            </a:extLst>
          </p:cNvPr>
          <p:cNvPicPr>
            <a:picLocks noChangeAspect="1"/>
          </p:cNvPicPr>
          <p:nvPr/>
        </p:nvPicPr>
        <p:blipFill>
          <a:blip r:embed="rId4"/>
          <a:stretch>
            <a:fillRect/>
          </a:stretch>
        </p:blipFill>
        <p:spPr>
          <a:xfrm>
            <a:off x="202222" y="3659629"/>
            <a:ext cx="6119448" cy="2703967"/>
          </a:xfrm>
          <a:prstGeom prst="rect">
            <a:avLst/>
          </a:prstGeom>
        </p:spPr>
      </p:pic>
      <p:pic>
        <p:nvPicPr>
          <p:cNvPr id="7" name="Imagen 6">
            <a:extLst>
              <a:ext uri="{FF2B5EF4-FFF2-40B4-BE49-F238E27FC236}">
                <a16:creationId xmlns:a16="http://schemas.microsoft.com/office/drawing/2014/main" id="{4647B4A1-962A-4542-8F83-0F7C7E55A709}"/>
              </a:ext>
            </a:extLst>
          </p:cNvPr>
          <p:cNvPicPr>
            <a:picLocks noChangeAspect="1"/>
          </p:cNvPicPr>
          <p:nvPr/>
        </p:nvPicPr>
        <p:blipFill>
          <a:blip r:embed="rId5"/>
          <a:stretch>
            <a:fillRect/>
          </a:stretch>
        </p:blipFill>
        <p:spPr>
          <a:xfrm>
            <a:off x="6342558" y="1306624"/>
            <a:ext cx="5620718" cy="1426267"/>
          </a:xfrm>
          <a:prstGeom prst="rect">
            <a:avLst/>
          </a:prstGeom>
        </p:spPr>
      </p:pic>
    </p:spTree>
    <p:extLst>
      <p:ext uri="{BB962C8B-B14F-4D97-AF65-F5344CB8AC3E}">
        <p14:creationId xmlns:p14="http://schemas.microsoft.com/office/powerpoint/2010/main" val="3033207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a:extLst>
              <a:ext uri="{FF2B5EF4-FFF2-40B4-BE49-F238E27FC236}">
                <a16:creationId xmlns:a16="http://schemas.microsoft.com/office/drawing/2014/main" id="{4BC51FCB-C433-FECC-ACF1-E7865AA902CD}"/>
              </a:ext>
            </a:extLst>
          </p:cNvPr>
          <p:cNvSpPr/>
          <p:nvPr/>
        </p:nvSpPr>
        <p:spPr>
          <a:xfrm>
            <a:off x="112482" y="21266"/>
            <a:ext cx="11967036" cy="718596"/>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6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p>
          <a:p>
            <a:pPr algn="ctr"/>
            <a:r>
              <a:rPr lang="es-ES" sz="246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Mapa de calor de Dengue, Iquitos ciudad S.E.  29 - 32 - Año 2024</a:t>
            </a:r>
            <a:r>
              <a:rPr lang="es-ES" sz="246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a:p>
            <a:pPr algn="ctr"/>
            <a:endParaRPr lang="es-ES" sz="246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endParaRPr>
          </a:p>
        </p:txBody>
      </p:sp>
      <p:sp>
        <p:nvSpPr>
          <p:cNvPr id="6" name="CuadroTexto 5">
            <a:extLst>
              <a:ext uri="{FF2B5EF4-FFF2-40B4-BE49-F238E27FC236}">
                <a16:creationId xmlns:a16="http://schemas.microsoft.com/office/drawing/2014/main" id="{189EF19C-D53C-0670-18EB-0A2CB9897E74}"/>
              </a:ext>
            </a:extLst>
          </p:cNvPr>
          <p:cNvSpPr txBox="1"/>
          <p:nvPr/>
        </p:nvSpPr>
        <p:spPr>
          <a:xfrm>
            <a:off x="8572500" y="1333223"/>
            <a:ext cx="3417277" cy="3693319"/>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sz="1600" b="1">
                <a:effectLst/>
              </a:defRPr>
            </a:lvl1pPr>
          </a:lstStyle>
          <a:p>
            <a:pPr algn="l"/>
            <a:r>
              <a:rPr lang="es-ES" sz="1800" dirty="0"/>
              <a:t>Entre la SE 29-32, el mapa de calor de dengue muestra casos dispersos en los 4 distritos de la ciudad de Iquitos.</a:t>
            </a:r>
          </a:p>
          <a:p>
            <a:pPr algn="l"/>
            <a:endParaRPr lang="es-ES" sz="1800" dirty="0"/>
          </a:p>
          <a:p>
            <a:pPr algn="l"/>
            <a:r>
              <a:rPr lang="es-ES" sz="1800" dirty="0"/>
              <a:t>Se presentan puntos muy focalizados de concentraciones de casos 	en el Sector 37, del distrito de Punchana, calle los olivos y el sector 21, del distrito de Belén en las calles cornejo Portugal, Bagazan, Benavidez y 6 de octubre.</a:t>
            </a:r>
          </a:p>
        </p:txBody>
      </p:sp>
      <p:pic>
        <p:nvPicPr>
          <p:cNvPr id="4" name="Imagen 3">
            <a:extLst>
              <a:ext uri="{FF2B5EF4-FFF2-40B4-BE49-F238E27FC236}">
                <a16:creationId xmlns:a16="http://schemas.microsoft.com/office/drawing/2014/main" id="{3EC8F939-F6C4-483D-A5F1-243B27DE82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223" y="860190"/>
            <a:ext cx="8242419" cy="5826360"/>
          </a:xfrm>
          <a:prstGeom prst="rect">
            <a:avLst/>
          </a:prstGeom>
        </p:spPr>
      </p:pic>
    </p:spTree>
    <p:extLst>
      <p:ext uri="{BB962C8B-B14F-4D97-AF65-F5344CB8AC3E}">
        <p14:creationId xmlns:p14="http://schemas.microsoft.com/office/powerpoint/2010/main" val="1868371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5579" y="2701328"/>
            <a:ext cx="11539728" cy="833584"/>
          </a:xfrm>
        </p:spPr>
        <p:txBody>
          <a:bodyPr>
            <a:noAutofit/>
          </a:bodyPr>
          <a:lstStyle/>
          <a:p>
            <a:r>
              <a:rPr lang="es-MX" sz="4000" b="1" dirty="0">
                <a:solidFill>
                  <a:srgbClr val="002060"/>
                </a:solidFill>
                <a:latin typeface="Arial" panose="020B0604020202020204" pitchFamily="34" charset="0"/>
                <a:cs typeface="Arial" panose="020B0604020202020204" pitchFamily="34" charset="0"/>
              </a:rPr>
              <a:t>DIAGNÓSTICO DEL VIRUS DENGUE</a:t>
            </a:r>
            <a:endParaRPr lang="en-US" sz="4000" dirty="0">
              <a:solidFill>
                <a:srgbClr val="002060"/>
              </a:solidFill>
            </a:endParaRPr>
          </a:p>
        </p:txBody>
      </p:sp>
      <p:sp>
        <p:nvSpPr>
          <p:cNvPr id="3" name="Subtítulo 2"/>
          <p:cNvSpPr>
            <a:spLocks noGrp="1"/>
          </p:cNvSpPr>
          <p:nvPr>
            <p:ph type="subTitle" idx="1"/>
          </p:nvPr>
        </p:nvSpPr>
        <p:spPr>
          <a:xfrm>
            <a:off x="0" y="4016690"/>
            <a:ext cx="12192000" cy="430466"/>
          </a:xfrm>
          <a:solidFill>
            <a:schemeClr val="accent5">
              <a:lumMod val="40000"/>
              <a:lumOff val="60000"/>
            </a:schemeClr>
          </a:solidFill>
        </p:spPr>
        <p:txBody>
          <a:bodyPr anchor="ctr">
            <a:normAutofit/>
          </a:bodyPr>
          <a:lstStyle/>
          <a:p>
            <a:r>
              <a:rPr lang="es-MX" sz="2000" b="1" dirty="0">
                <a:solidFill>
                  <a:schemeClr val="accent5">
                    <a:lumMod val="75000"/>
                  </a:schemeClr>
                </a:solidFill>
                <a:latin typeface="Arial" panose="020B0604020202020204" pitchFamily="34" charset="0"/>
                <a:cs typeface="Arial" panose="020B0604020202020204" pitchFamily="34" charset="0"/>
              </a:rPr>
              <a:t>LABORATORIO DE REFERENCIA REGIONAL DE LORETO</a:t>
            </a:r>
            <a:endParaRPr lang="en-US" sz="2000" b="1" dirty="0">
              <a:solidFill>
                <a:schemeClr val="accent5">
                  <a:lumMod val="75000"/>
                </a:schemeClr>
              </a:solidFill>
              <a:latin typeface="Arial" panose="020B0604020202020204" pitchFamily="34" charset="0"/>
              <a:cs typeface="Arial" panose="020B0604020202020204" pitchFamily="34" charset="0"/>
            </a:endParaRPr>
          </a:p>
        </p:txBody>
      </p:sp>
      <p:sp>
        <p:nvSpPr>
          <p:cNvPr id="4" name="CuadroTexto 3"/>
          <p:cNvSpPr txBox="1"/>
          <p:nvPr/>
        </p:nvSpPr>
        <p:spPr>
          <a:xfrm flipH="1">
            <a:off x="3148769" y="5253842"/>
            <a:ext cx="5742204" cy="646331"/>
          </a:xfrm>
          <a:prstGeom prst="rect">
            <a:avLst/>
          </a:prstGeom>
          <a:noFill/>
        </p:spPr>
        <p:txBody>
          <a:bodyPr wrap="square" rtlCol="0">
            <a:spAutoFit/>
          </a:bodyPr>
          <a:lstStyle/>
          <a:p>
            <a:pPr algn="ctr"/>
            <a:r>
              <a:rPr lang="es-MX" b="1" dirty="0">
                <a:solidFill>
                  <a:srgbClr val="C00000"/>
                </a:solidFill>
                <a:latin typeface="Arial" panose="020B0604020202020204" pitchFamily="34" charset="0"/>
                <a:cs typeface="Arial" panose="020B0604020202020204" pitchFamily="34" charset="0"/>
              </a:rPr>
              <a:t>REPORTE N°32: SE 32.2024</a:t>
            </a:r>
          </a:p>
          <a:p>
            <a:pPr algn="ctr"/>
            <a:r>
              <a:rPr lang="es-MX" b="1" dirty="0">
                <a:solidFill>
                  <a:srgbClr val="C00000"/>
                </a:solidFill>
                <a:latin typeface="Arial" panose="020B0604020202020204" pitchFamily="34" charset="0"/>
                <a:cs typeface="Arial" panose="020B0604020202020204" pitchFamily="34" charset="0"/>
              </a:rPr>
              <a:t>(Corte, 10 AGOSTO 2024)</a:t>
            </a:r>
            <a:endParaRPr lang="en-US" b="1" dirty="0">
              <a:solidFill>
                <a:srgbClr val="C00000"/>
              </a:solidFill>
              <a:latin typeface="Arial" panose="020B0604020202020204" pitchFamily="34" charset="0"/>
              <a:cs typeface="Arial" panose="020B0604020202020204" pitchFamily="34" charset="0"/>
            </a:endParaRPr>
          </a:p>
        </p:txBody>
      </p:sp>
      <p:sp>
        <p:nvSpPr>
          <p:cNvPr id="7" name="CuadroTexto 6"/>
          <p:cNvSpPr txBox="1"/>
          <p:nvPr/>
        </p:nvSpPr>
        <p:spPr>
          <a:xfrm>
            <a:off x="4900013" y="4721266"/>
            <a:ext cx="2239716" cy="307777"/>
          </a:xfrm>
          <a:prstGeom prst="rect">
            <a:avLst/>
          </a:prstGeom>
          <a:noFill/>
        </p:spPr>
        <p:txBody>
          <a:bodyPr wrap="none" rtlCol="0">
            <a:spAutoFit/>
          </a:bodyPr>
          <a:lstStyle/>
          <a:p>
            <a:r>
              <a:rPr lang="es-MX" sz="1400" b="1" dirty="0">
                <a:latin typeface="Arial" panose="020B0604020202020204" pitchFamily="34" charset="0"/>
                <a:cs typeface="Arial" panose="020B0604020202020204" pitchFamily="34" charset="0"/>
              </a:rPr>
              <a:t>UNIDAD DE VIROLOGIA</a:t>
            </a:r>
            <a:endParaRPr lang="en-US" sz="1400" b="1"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D981BAD9-C809-4F5B-B334-0ABC4B28D075}"/>
              </a:ext>
            </a:extLst>
          </p:cNvPr>
          <p:cNvPicPr>
            <a:picLocks noChangeAspect="1"/>
          </p:cNvPicPr>
          <p:nvPr/>
        </p:nvPicPr>
        <p:blipFill>
          <a:blip r:embed="rId2"/>
          <a:stretch>
            <a:fillRect/>
          </a:stretch>
        </p:blipFill>
        <p:spPr>
          <a:xfrm>
            <a:off x="441224" y="409612"/>
            <a:ext cx="3397129" cy="1253317"/>
          </a:xfrm>
          <a:prstGeom prst="rect">
            <a:avLst/>
          </a:prstGeom>
        </p:spPr>
      </p:pic>
      <p:pic>
        <p:nvPicPr>
          <p:cNvPr id="8" name="Imagen 7">
            <a:extLst>
              <a:ext uri="{FF2B5EF4-FFF2-40B4-BE49-F238E27FC236}">
                <a16:creationId xmlns:a16="http://schemas.microsoft.com/office/drawing/2014/main" id="{3E93B425-BCDD-49DA-9CDC-0FA67010C226}"/>
              </a:ext>
            </a:extLst>
          </p:cNvPr>
          <p:cNvPicPr>
            <a:picLocks noChangeAspect="1"/>
          </p:cNvPicPr>
          <p:nvPr/>
        </p:nvPicPr>
        <p:blipFill>
          <a:blip r:embed="rId3"/>
          <a:stretch>
            <a:fillRect/>
          </a:stretch>
        </p:blipFill>
        <p:spPr>
          <a:xfrm>
            <a:off x="10994065" y="263650"/>
            <a:ext cx="940155" cy="1394735"/>
          </a:xfrm>
          <a:prstGeom prst="rect">
            <a:avLst/>
          </a:prstGeom>
        </p:spPr>
      </p:pic>
    </p:spTree>
    <p:extLst>
      <p:ext uri="{BB962C8B-B14F-4D97-AF65-F5344CB8AC3E}">
        <p14:creationId xmlns:p14="http://schemas.microsoft.com/office/powerpoint/2010/main" val="1538989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0649" y="96250"/>
            <a:ext cx="11879432" cy="707886"/>
          </a:xfrm>
          <a:prstGeom prst="rect">
            <a:avLst/>
          </a:prstGeom>
          <a:solidFill>
            <a:srgbClr val="FFFFB3"/>
          </a:solidFill>
          <a:ln>
            <a:solidFill>
              <a:schemeClr val="tx1"/>
            </a:solidFill>
          </a:ln>
        </p:spPr>
        <p:txBody>
          <a:bodyPr wrap="square" rtlCol="0">
            <a:spAutoFit/>
          </a:bodyPr>
          <a:lstStyle/>
          <a:p>
            <a:pPr algn="ctr"/>
            <a:r>
              <a:rPr lang="es-MX" sz="2000" b="1" dirty="0">
                <a:latin typeface="Arial" panose="020B0604020202020204" pitchFamily="34" charset="0"/>
                <a:cs typeface="Arial" panose="020B0604020202020204" pitchFamily="34" charset="0"/>
              </a:rPr>
              <a:t>NÚMERO DE MUESTRAS DE DENGUE E INDICE DE POSITIVIDAD (IP) POR SEMANA EPIDEMIOLÓGICA. SE32- 2024. (CORTE 10.08.2024)</a:t>
            </a:r>
            <a:endParaRPr lang="en-US" sz="2000" b="1" dirty="0">
              <a:latin typeface="Arial" panose="020B0604020202020204" pitchFamily="34" charset="0"/>
              <a:cs typeface="Arial" panose="020B0604020202020204" pitchFamily="34" charset="0"/>
            </a:endParaRPr>
          </a:p>
        </p:txBody>
      </p:sp>
      <p:sp>
        <p:nvSpPr>
          <p:cNvPr id="10" name="CuadroTexto 9"/>
          <p:cNvSpPr txBox="1"/>
          <p:nvPr/>
        </p:nvSpPr>
        <p:spPr>
          <a:xfrm>
            <a:off x="156285" y="5291030"/>
            <a:ext cx="5229777" cy="200055"/>
          </a:xfrm>
          <a:prstGeom prst="rect">
            <a:avLst/>
          </a:prstGeom>
          <a:noFill/>
        </p:spPr>
        <p:txBody>
          <a:bodyPr wrap="square" rtlCol="0">
            <a:spAutoFit/>
          </a:bodyPr>
          <a:lstStyle/>
          <a:p>
            <a:r>
              <a:rPr lang="es-MX" sz="700" b="1" dirty="0">
                <a:latin typeface="Arial" panose="020B0604020202020204" pitchFamily="34" charset="0"/>
                <a:cs typeface="Arial" panose="020B0604020202020204" pitchFamily="34" charset="0"/>
              </a:rPr>
              <a:t>Fuente: GERESA Loreto: CPC. Dirección de Referencia Regional de Loreto. Unidad de Virología.  NetLabv.2  </a:t>
            </a:r>
          </a:p>
        </p:txBody>
      </p:sp>
      <p:sp>
        <p:nvSpPr>
          <p:cNvPr id="3" name="Marcador de número de diapositiva 2"/>
          <p:cNvSpPr>
            <a:spLocks noGrp="1"/>
          </p:cNvSpPr>
          <p:nvPr>
            <p:ph type="sldNum" sz="quarter" idx="12"/>
          </p:nvPr>
        </p:nvSpPr>
        <p:spPr>
          <a:xfrm>
            <a:off x="8801986" y="6524772"/>
            <a:ext cx="2743200" cy="365125"/>
          </a:xfrm>
        </p:spPr>
        <p:txBody>
          <a:bodyPr/>
          <a:lstStyle/>
          <a:p>
            <a:fld id="{F5620382-0A46-4FB1-A959-BEC0BD143610}" type="slidenum">
              <a:rPr lang="en-US" smtClean="0"/>
              <a:t>18</a:t>
            </a:fld>
            <a:endParaRPr lang="en-US" dirty="0"/>
          </a:p>
        </p:txBody>
      </p:sp>
      <p:sp>
        <p:nvSpPr>
          <p:cNvPr id="5" name="CuadroTexto 4">
            <a:extLst>
              <a:ext uri="{FF2B5EF4-FFF2-40B4-BE49-F238E27FC236}">
                <a16:creationId xmlns:a16="http://schemas.microsoft.com/office/drawing/2014/main" id="{7EDC58B6-26E5-FD50-9447-88422E3E1702}"/>
              </a:ext>
            </a:extLst>
          </p:cNvPr>
          <p:cNvSpPr txBox="1"/>
          <p:nvPr/>
        </p:nvSpPr>
        <p:spPr>
          <a:xfrm>
            <a:off x="156285" y="5557816"/>
            <a:ext cx="11879430" cy="1323439"/>
          </a:xfrm>
          <a:prstGeom prst="rect">
            <a:avLst/>
          </a:prstGeom>
          <a:noFill/>
          <a:ln>
            <a:solidFill>
              <a:schemeClr val="tx1"/>
            </a:solidFill>
          </a:ln>
        </p:spPr>
        <p:txBody>
          <a:bodyPr wrap="square" rtlCol="0">
            <a:spAutoFit/>
          </a:bodyPr>
          <a:lstStyle/>
          <a:p>
            <a:pPr algn="just"/>
            <a:r>
              <a:rPr lang="es-MX" sz="1600" b="1" u="sng" dirty="0">
                <a:solidFill>
                  <a:srgbClr val="FF0000"/>
                </a:solidFill>
                <a:latin typeface="Arial" panose="020B0604020202020204" pitchFamily="34" charset="0"/>
                <a:cs typeface="Arial" panose="020B0604020202020204" pitchFamily="34" charset="0"/>
              </a:rPr>
              <a:t>El Índice de Positividad</a:t>
            </a:r>
            <a:r>
              <a:rPr lang="es-MX" sz="1600" b="1" dirty="0">
                <a:solidFill>
                  <a:srgbClr val="000000"/>
                </a:solidFill>
                <a:latin typeface="Arial" panose="020B0604020202020204" pitchFamily="34" charset="0"/>
                <a:cs typeface="Arial" panose="020B0604020202020204" pitchFamily="34" charset="0"/>
              </a:rPr>
              <a:t>, </a:t>
            </a:r>
            <a:r>
              <a:rPr lang="es-MX" sz="1600" b="1" dirty="0">
                <a:latin typeface="Arial" panose="020B0604020202020204" pitchFamily="34" charset="0"/>
                <a:cs typeface="Arial" panose="020B0604020202020204" pitchFamily="34" charset="0"/>
              </a:rPr>
              <a:t>muestra el porcentaje de resultados positivos con respecto al número total de pruebas procesadas. </a:t>
            </a:r>
          </a:p>
          <a:p>
            <a:pPr algn="just"/>
            <a:r>
              <a:rPr lang="es-MX" sz="1600" b="1" dirty="0">
                <a:latin typeface="Arial" panose="020B0604020202020204" pitchFamily="34" charset="0"/>
                <a:cs typeface="Arial" panose="020B0604020202020204" pitchFamily="34" charset="0"/>
              </a:rPr>
              <a:t>Se observa un incremento del IP en las SE4 (</a:t>
            </a:r>
            <a:r>
              <a:rPr lang="es-MX" sz="1600" b="1" dirty="0">
                <a:solidFill>
                  <a:srgbClr val="FF0000"/>
                </a:solidFill>
                <a:latin typeface="Arial" panose="020B0604020202020204" pitchFamily="34" charset="0"/>
                <a:cs typeface="Arial" panose="020B0604020202020204" pitchFamily="34" charset="0"/>
              </a:rPr>
              <a:t>13.5%), </a:t>
            </a:r>
            <a:r>
              <a:rPr lang="es-MX" sz="1600" b="1" dirty="0">
                <a:latin typeface="Arial" panose="020B0604020202020204" pitchFamily="34" charset="0"/>
                <a:cs typeface="Arial" panose="020B0604020202020204" pitchFamily="34" charset="0"/>
              </a:rPr>
              <a:t>SE7 (</a:t>
            </a:r>
            <a:r>
              <a:rPr lang="es-MX" sz="1600" b="1" dirty="0">
                <a:solidFill>
                  <a:srgbClr val="FF0000"/>
                </a:solidFill>
                <a:latin typeface="Arial" panose="020B0604020202020204" pitchFamily="34" charset="0"/>
                <a:cs typeface="Arial" panose="020B0604020202020204" pitchFamily="34" charset="0"/>
              </a:rPr>
              <a:t>12.2</a:t>
            </a:r>
            <a:r>
              <a:rPr lang="es-MX" sz="1600" b="1" dirty="0">
                <a:latin typeface="Arial" panose="020B0604020202020204" pitchFamily="34" charset="0"/>
                <a:cs typeface="Arial" panose="020B0604020202020204" pitchFamily="34" charset="0"/>
              </a:rPr>
              <a:t>) y SE18 (</a:t>
            </a:r>
            <a:r>
              <a:rPr lang="es-MX" sz="1600" b="1" dirty="0">
                <a:solidFill>
                  <a:srgbClr val="FF0000"/>
                </a:solidFill>
                <a:latin typeface="Arial" panose="020B0604020202020204" pitchFamily="34" charset="0"/>
                <a:cs typeface="Arial" panose="020B0604020202020204" pitchFamily="34" charset="0"/>
              </a:rPr>
              <a:t>12.7</a:t>
            </a:r>
            <a:r>
              <a:rPr lang="es-MX" sz="1600" b="1" dirty="0">
                <a:latin typeface="Arial" panose="020B0604020202020204" pitchFamily="34" charset="0"/>
                <a:cs typeface="Arial" panose="020B0604020202020204" pitchFamily="34" charset="0"/>
              </a:rPr>
              <a:t>%),  sin embargo se observa una disminución del IP principalmente en la SE22 (IP:5.58%) y en la SE 29 con un IP del 2.84 %; en la última </a:t>
            </a:r>
            <a:r>
              <a:rPr lang="es-MX" sz="1600" b="1" u="sng" dirty="0">
                <a:latin typeface="Arial" panose="020B0604020202020204" pitchFamily="34" charset="0"/>
                <a:cs typeface="Arial" panose="020B0604020202020204" pitchFamily="34" charset="0"/>
              </a:rPr>
              <a:t>SE 32 se registra un IP de 9.66%.</a:t>
            </a:r>
          </a:p>
        </p:txBody>
      </p:sp>
      <p:pic>
        <p:nvPicPr>
          <p:cNvPr id="2" name="Imagen 1">
            <a:extLst>
              <a:ext uri="{FF2B5EF4-FFF2-40B4-BE49-F238E27FC236}">
                <a16:creationId xmlns:a16="http://schemas.microsoft.com/office/drawing/2014/main" id="{A7FC2FD7-F947-4A84-A109-C0F7ED054537}"/>
              </a:ext>
            </a:extLst>
          </p:cNvPr>
          <p:cNvPicPr>
            <a:picLocks noChangeAspect="1"/>
          </p:cNvPicPr>
          <p:nvPr/>
        </p:nvPicPr>
        <p:blipFill>
          <a:blip r:embed="rId2"/>
          <a:stretch>
            <a:fillRect/>
          </a:stretch>
        </p:blipFill>
        <p:spPr>
          <a:xfrm>
            <a:off x="233353" y="963521"/>
            <a:ext cx="11802362" cy="4260778"/>
          </a:xfrm>
          <a:prstGeom prst="rect">
            <a:avLst/>
          </a:prstGeom>
        </p:spPr>
      </p:pic>
    </p:spTree>
    <p:extLst>
      <p:ext uri="{BB962C8B-B14F-4D97-AF65-F5344CB8AC3E}">
        <p14:creationId xmlns:p14="http://schemas.microsoft.com/office/powerpoint/2010/main" val="2465282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DF0AEF81-6AE2-C26B-E692-4AB674ED809C}"/>
              </a:ext>
            </a:extLst>
          </p:cNvPr>
          <p:cNvSpPr txBox="1"/>
          <p:nvPr/>
        </p:nvSpPr>
        <p:spPr>
          <a:xfrm>
            <a:off x="267651" y="5214057"/>
            <a:ext cx="11648122" cy="1323439"/>
          </a:xfrm>
          <a:prstGeom prst="rect">
            <a:avLst/>
          </a:prstGeom>
          <a:noFill/>
          <a:ln>
            <a:solidFill>
              <a:schemeClr val="tx1"/>
            </a:solidFill>
          </a:ln>
        </p:spPr>
        <p:txBody>
          <a:bodyPr wrap="square" rtlCol="0">
            <a:spAutoFit/>
          </a:bodyPr>
          <a:lstStyle/>
          <a:p>
            <a:pPr algn="just"/>
            <a:r>
              <a:rPr lang="es-MX" sz="1600" b="1" dirty="0">
                <a:latin typeface="Arial" panose="020B0604020202020204" pitchFamily="34" charset="0"/>
                <a:cs typeface="Arial" panose="020B0604020202020204" pitchFamily="34" charset="0"/>
              </a:rPr>
              <a:t>En la SE 32, se procesaron 95 muestras por la prueba de </a:t>
            </a:r>
            <a:r>
              <a:rPr lang="es-MX" sz="1600" b="1" dirty="0">
                <a:solidFill>
                  <a:srgbClr val="FF0000"/>
                </a:solidFill>
                <a:latin typeface="Arial" panose="020B0604020202020204" pitchFamily="34" charset="0"/>
                <a:cs typeface="Arial" panose="020B0604020202020204" pitchFamily="34" charset="0"/>
              </a:rPr>
              <a:t>ELISA anticuerpo IgM</a:t>
            </a:r>
            <a:r>
              <a:rPr lang="es-MX" sz="1600" b="1" dirty="0">
                <a:latin typeface="Arial" panose="020B0604020202020204" pitchFamily="34" charset="0"/>
                <a:cs typeface="Arial" panose="020B0604020202020204" pitchFamily="34" charset="0"/>
              </a:rPr>
              <a:t>, esta prueba se procesan en pacientes con tiempo de enfermedad mayor a 5 días, dando como resultado 5 casos positivos y 90 negativos.</a:t>
            </a:r>
          </a:p>
          <a:p>
            <a:pPr algn="just"/>
            <a:endParaRPr lang="es-MX" sz="1600" b="1" dirty="0">
              <a:latin typeface="Arial" panose="020B0604020202020204" pitchFamily="34" charset="0"/>
              <a:cs typeface="Arial" panose="020B0604020202020204" pitchFamily="34" charset="0"/>
            </a:endParaRPr>
          </a:p>
          <a:p>
            <a:pPr algn="just"/>
            <a:r>
              <a:rPr lang="es-MX" sz="1600" b="1" dirty="0">
                <a:latin typeface="Arial" panose="020B0604020202020204" pitchFamily="34" charset="0"/>
                <a:cs typeface="Arial" panose="020B0604020202020204" pitchFamily="34" charset="0"/>
              </a:rPr>
              <a:t>En relación a la prueba de </a:t>
            </a:r>
            <a:r>
              <a:rPr lang="es-MX" sz="1600" b="1" dirty="0">
                <a:solidFill>
                  <a:srgbClr val="FF0000"/>
                </a:solidFill>
                <a:latin typeface="Arial" panose="020B0604020202020204" pitchFamily="34" charset="0"/>
                <a:cs typeface="Arial" panose="020B0604020202020204" pitchFamily="34" charset="0"/>
              </a:rPr>
              <a:t>ELISA antígeno NS1</a:t>
            </a:r>
            <a:r>
              <a:rPr lang="es-MX" sz="1600" b="1" dirty="0">
                <a:latin typeface="Arial" panose="020B0604020202020204" pitchFamily="34" charset="0"/>
                <a:cs typeface="Arial" panose="020B0604020202020204" pitchFamily="34" charset="0"/>
              </a:rPr>
              <a:t>, (permite un diagnóstico temprano, detecta la presencia del virus durante los primeros 5 días de enfermedad), se procesaron 103 muestras de ellas 2 positivos y 101 negativos. </a:t>
            </a:r>
            <a:endParaRPr lang="es-ES" sz="1600" b="1" dirty="0">
              <a:latin typeface="Arial" panose="020B0604020202020204" pitchFamily="34" charset="0"/>
              <a:cs typeface="Arial" panose="020B0604020202020204" pitchFamily="34" charset="0"/>
            </a:endParaRPr>
          </a:p>
        </p:txBody>
      </p:sp>
      <p:sp>
        <p:nvSpPr>
          <p:cNvPr id="3" name="Marcador de número de diapositiva 2"/>
          <p:cNvSpPr>
            <a:spLocks noGrp="1"/>
          </p:cNvSpPr>
          <p:nvPr>
            <p:ph type="sldNum" sz="quarter" idx="12"/>
          </p:nvPr>
        </p:nvSpPr>
        <p:spPr>
          <a:xfrm>
            <a:off x="8927282" y="6354934"/>
            <a:ext cx="2743200" cy="365125"/>
          </a:xfrm>
        </p:spPr>
        <p:txBody>
          <a:bodyPr/>
          <a:lstStyle/>
          <a:p>
            <a:fld id="{F5620382-0A46-4FB1-A959-BEC0BD143610}" type="slidenum">
              <a:rPr lang="en-US" smtClean="0"/>
              <a:t>19</a:t>
            </a:fld>
            <a:endParaRPr lang="en-US" dirty="0"/>
          </a:p>
        </p:txBody>
      </p:sp>
      <p:sp>
        <p:nvSpPr>
          <p:cNvPr id="8" name="CuadroTexto 7">
            <a:extLst>
              <a:ext uri="{FF2B5EF4-FFF2-40B4-BE49-F238E27FC236}">
                <a16:creationId xmlns:a16="http://schemas.microsoft.com/office/drawing/2014/main" id="{7D1D213F-6181-4C51-9B35-8BE19C6017D9}"/>
              </a:ext>
            </a:extLst>
          </p:cNvPr>
          <p:cNvSpPr txBox="1"/>
          <p:nvPr/>
        </p:nvSpPr>
        <p:spPr>
          <a:xfrm>
            <a:off x="119537" y="79509"/>
            <a:ext cx="11944350" cy="954107"/>
          </a:xfrm>
          <a:prstGeom prst="rect">
            <a:avLst/>
          </a:prstGeom>
          <a:solidFill>
            <a:srgbClr val="FFFFB3"/>
          </a:solidFill>
          <a:ln>
            <a:solidFill>
              <a:schemeClr val="tx1"/>
            </a:solidFill>
          </a:ln>
        </p:spPr>
        <p:txBody>
          <a:bodyPr wrap="square" rtlCol="0">
            <a:spAutoFit/>
          </a:bodyPr>
          <a:lstStyle/>
          <a:p>
            <a:pPr algn="ctr"/>
            <a:r>
              <a:rPr lang="es-MX" sz="2800" b="1" dirty="0">
                <a:latin typeface="Arial" panose="020B0604020202020204" pitchFamily="34" charset="0"/>
                <a:cs typeface="Arial" panose="020B0604020202020204" pitchFamily="34" charset="0"/>
              </a:rPr>
              <a:t>RESULTADOS DENGUE POR TIPO DE PRUEBA Y SE (</a:t>
            </a:r>
            <a:r>
              <a:rPr lang="es-MX" sz="2800" b="1" dirty="0">
                <a:solidFill>
                  <a:srgbClr val="FF0000"/>
                </a:solidFill>
                <a:latin typeface="Arial" panose="020B0604020202020204" pitchFamily="34" charset="0"/>
                <a:cs typeface="Arial" panose="020B0604020202020204" pitchFamily="34" charset="0"/>
              </a:rPr>
              <a:t>IgM</a:t>
            </a:r>
            <a:r>
              <a:rPr lang="es-MX" sz="2800" b="1" dirty="0">
                <a:latin typeface="Arial" panose="020B0604020202020204" pitchFamily="34" charset="0"/>
                <a:cs typeface="Arial" panose="020B0604020202020204" pitchFamily="34" charset="0"/>
              </a:rPr>
              <a:t> y </a:t>
            </a:r>
            <a:r>
              <a:rPr lang="es-MX" sz="2800" b="1" dirty="0">
                <a:solidFill>
                  <a:srgbClr val="FF0000"/>
                </a:solidFill>
                <a:latin typeface="Arial" panose="020B0604020202020204" pitchFamily="34" charset="0"/>
                <a:cs typeface="Arial" panose="020B0604020202020204" pitchFamily="34" charset="0"/>
              </a:rPr>
              <a:t>NS1</a:t>
            </a:r>
            <a:r>
              <a:rPr lang="es-MX" sz="2800" b="1" dirty="0">
                <a:latin typeface="Arial" panose="020B0604020202020204" pitchFamily="34" charset="0"/>
                <a:cs typeface="Arial" panose="020B0604020202020204" pitchFamily="34" charset="0"/>
              </a:rPr>
              <a:t>). SE32-2024. (CORTE 10.08.2024)</a:t>
            </a:r>
          </a:p>
        </p:txBody>
      </p:sp>
      <p:sp>
        <p:nvSpPr>
          <p:cNvPr id="9" name="CuadroTexto 8">
            <a:extLst>
              <a:ext uri="{FF2B5EF4-FFF2-40B4-BE49-F238E27FC236}">
                <a16:creationId xmlns:a16="http://schemas.microsoft.com/office/drawing/2014/main" id="{B8FC124A-A95C-4511-9CEE-BCF1FD361F72}"/>
              </a:ext>
            </a:extLst>
          </p:cNvPr>
          <p:cNvSpPr txBox="1"/>
          <p:nvPr/>
        </p:nvSpPr>
        <p:spPr>
          <a:xfrm>
            <a:off x="1180214" y="4886175"/>
            <a:ext cx="6919259" cy="230832"/>
          </a:xfrm>
          <a:prstGeom prst="rect">
            <a:avLst/>
          </a:prstGeom>
          <a:noFill/>
        </p:spPr>
        <p:txBody>
          <a:bodyPr wrap="square" rtlCol="0">
            <a:spAutoFit/>
          </a:bodyPr>
          <a:lstStyle/>
          <a:p>
            <a:r>
              <a:rPr lang="es-MX" sz="800" dirty="0">
                <a:latin typeface="Arial" panose="020B0604020202020204" pitchFamily="34" charset="0"/>
                <a:cs typeface="Arial" panose="020B0604020202020204" pitchFamily="34" charset="0"/>
              </a:rPr>
              <a:t>Fuente: GERESA </a:t>
            </a:r>
            <a:r>
              <a:rPr lang="es-MX" sz="900" dirty="0">
                <a:latin typeface="Arial" panose="020B0604020202020204" pitchFamily="34" charset="0"/>
                <a:cs typeface="Arial" panose="020B0604020202020204" pitchFamily="34" charset="0"/>
              </a:rPr>
              <a:t>Loreto</a:t>
            </a:r>
            <a:r>
              <a:rPr lang="es-MX" sz="800" dirty="0">
                <a:latin typeface="Arial" panose="020B0604020202020204" pitchFamily="34" charset="0"/>
                <a:cs typeface="Arial" panose="020B0604020202020204" pitchFamily="34" charset="0"/>
              </a:rPr>
              <a:t>: CPC. Dirección de Referencia Regional de Loreto. Unidad de Virología.  NetLabv.2  </a:t>
            </a:r>
          </a:p>
        </p:txBody>
      </p:sp>
      <p:pic>
        <p:nvPicPr>
          <p:cNvPr id="4" name="Imagen 3">
            <a:extLst>
              <a:ext uri="{FF2B5EF4-FFF2-40B4-BE49-F238E27FC236}">
                <a16:creationId xmlns:a16="http://schemas.microsoft.com/office/drawing/2014/main" id="{7966D93D-E63B-4CCF-8807-9031759FA500}"/>
              </a:ext>
            </a:extLst>
          </p:cNvPr>
          <p:cNvPicPr>
            <a:picLocks noChangeAspect="1"/>
          </p:cNvPicPr>
          <p:nvPr/>
        </p:nvPicPr>
        <p:blipFill>
          <a:blip r:embed="rId2"/>
          <a:stretch>
            <a:fillRect/>
          </a:stretch>
        </p:blipFill>
        <p:spPr>
          <a:xfrm>
            <a:off x="1180214" y="1120147"/>
            <a:ext cx="9540337" cy="3766028"/>
          </a:xfrm>
          <a:prstGeom prst="rect">
            <a:avLst/>
          </a:prstGeom>
        </p:spPr>
      </p:pic>
    </p:spTree>
    <p:extLst>
      <p:ext uri="{BB962C8B-B14F-4D97-AF65-F5344CB8AC3E}">
        <p14:creationId xmlns:p14="http://schemas.microsoft.com/office/powerpoint/2010/main" val="2007963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p:cNvSpPr/>
          <p:nvPr/>
        </p:nvSpPr>
        <p:spPr>
          <a:xfrm>
            <a:off x="0" y="0"/>
            <a:ext cx="12192000" cy="730273"/>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Enfermedades agrupadas de importancia en la salud pública, </a:t>
            </a:r>
          </a:p>
          <a:p>
            <a:pPr algn="ct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Región Loreto, Año  2024  (S.E. 1 - 32)</a:t>
            </a:r>
          </a:p>
        </p:txBody>
      </p:sp>
      <p:sp>
        <p:nvSpPr>
          <p:cNvPr id="6" name="CuadroTexto 5">
            <a:extLst>
              <a:ext uri="{FF2B5EF4-FFF2-40B4-BE49-F238E27FC236}">
                <a16:creationId xmlns:a16="http://schemas.microsoft.com/office/drawing/2014/main" id="{D5775512-7C68-4199-8B9D-E586B42B3239}"/>
              </a:ext>
            </a:extLst>
          </p:cNvPr>
          <p:cNvSpPr txBox="1"/>
          <p:nvPr/>
        </p:nvSpPr>
        <p:spPr>
          <a:xfrm>
            <a:off x="86433" y="6673464"/>
            <a:ext cx="3333136" cy="200055"/>
          </a:xfrm>
          <a:prstGeom prst="rect">
            <a:avLst/>
          </a:prstGeom>
          <a:noFill/>
        </p:spPr>
        <p:txBody>
          <a:bodyPr wrap="square" rtlCol="0">
            <a:spAutoFit/>
          </a:bodyPr>
          <a:lstStyle/>
          <a:p>
            <a:r>
              <a:rPr lang="es-MX" sz="700" dirty="0"/>
              <a:t>Fuente: Base Noti Sp Dirección de Epidemiología 2024</a:t>
            </a:r>
          </a:p>
        </p:txBody>
      </p:sp>
      <p:sp>
        <p:nvSpPr>
          <p:cNvPr id="5" name="CuadroTexto 4">
            <a:extLst>
              <a:ext uri="{FF2B5EF4-FFF2-40B4-BE49-F238E27FC236}">
                <a16:creationId xmlns:a16="http://schemas.microsoft.com/office/drawing/2014/main" id="{FA82CF28-755D-BB20-C2D5-90E771266A54}"/>
              </a:ext>
            </a:extLst>
          </p:cNvPr>
          <p:cNvSpPr txBox="1"/>
          <p:nvPr/>
        </p:nvSpPr>
        <p:spPr>
          <a:xfrm>
            <a:off x="8827365" y="1169310"/>
            <a:ext cx="3042080" cy="4293483"/>
          </a:xfrm>
          <a:prstGeom prst="rect">
            <a:avLst/>
          </a:prstGeom>
          <a:noFill/>
          <a:ln>
            <a:solidFill>
              <a:schemeClr val="tx1"/>
            </a:solidFill>
          </a:ln>
        </p:spPr>
        <p:txBody>
          <a:bodyPr wrap="square" rtlCol="0">
            <a:spAutoFit/>
          </a:bodyPr>
          <a:lstStyle/>
          <a:p>
            <a:pPr algn="just"/>
            <a:r>
              <a:rPr lang="es-ES" sz="1300" b="1" dirty="0">
                <a:latin typeface="Arial" panose="020B0604020202020204" pitchFamily="34" charset="0"/>
                <a:cs typeface="Arial" panose="020B0604020202020204" pitchFamily="34" charset="0"/>
              </a:rPr>
              <a:t>De la notificación de enfermedades en la semana epidemiológica 32 se reporta la agrupación de enfermedades bajo vigilancia epidemiológica. </a:t>
            </a:r>
            <a:r>
              <a:rPr lang="es-MX" sz="1300" b="1" dirty="0">
                <a:latin typeface="Arial" panose="020B0604020202020204" pitchFamily="34" charset="0"/>
                <a:cs typeface="Arial" panose="020B0604020202020204" pitchFamily="34" charset="0"/>
              </a:rPr>
              <a:t>El mayor porcentaje se concentra en enfermedades transmitida por vectores; siendo Dengue y Malaria los que reportan el </a:t>
            </a:r>
            <a:r>
              <a:rPr lang="es-MX" sz="1300" b="1" dirty="0">
                <a:solidFill>
                  <a:srgbClr val="FF0000"/>
                </a:solidFill>
                <a:latin typeface="Arial" panose="020B0604020202020204" pitchFamily="34" charset="0"/>
                <a:cs typeface="Arial" panose="020B0604020202020204" pitchFamily="34" charset="0"/>
              </a:rPr>
              <a:t>86.06%. </a:t>
            </a:r>
            <a:r>
              <a:rPr lang="es-MX" sz="1300" b="1" dirty="0">
                <a:latin typeface="Arial" panose="020B0604020202020204" pitchFamily="34" charset="0"/>
                <a:cs typeface="Arial" panose="020B0604020202020204" pitchFamily="34" charset="0"/>
              </a:rPr>
              <a:t>de todos los daños reportados</a:t>
            </a:r>
            <a:r>
              <a:rPr lang="es-MX" sz="1300" b="1" dirty="0">
                <a:solidFill>
                  <a:srgbClr val="FF0000"/>
                </a:solidFill>
                <a:latin typeface="Arial" panose="020B0604020202020204" pitchFamily="34" charset="0"/>
                <a:cs typeface="Arial" panose="020B0604020202020204" pitchFamily="34" charset="0"/>
              </a:rPr>
              <a:t>.</a:t>
            </a:r>
          </a:p>
          <a:p>
            <a:pPr algn="just"/>
            <a:endParaRPr lang="es-MX" sz="1300" b="1" dirty="0">
              <a:solidFill>
                <a:srgbClr val="FF0000"/>
              </a:solidFill>
              <a:latin typeface="Arial" panose="020B0604020202020204" pitchFamily="34" charset="0"/>
              <a:cs typeface="Arial" panose="020B0604020202020204" pitchFamily="34" charset="0"/>
            </a:endParaRPr>
          </a:p>
          <a:p>
            <a:pPr algn="just"/>
            <a:r>
              <a:rPr lang="es-MX" sz="1300" b="1" dirty="0">
                <a:latin typeface="Arial" panose="020B0604020202020204" pitchFamily="34" charset="0"/>
                <a:cs typeface="Arial" panose="020B0604020202020204" pitchFamily="34" charset="0"/>
              </a:rPr>
              <a:t>En las </a:t>
            </a:r>
            <a:r>
              <a:rPr lang="es-MX" sz="1300" b="1" dirty="0" err="1">
                <a:latin typeface="Arial" panose="020B0604020202020204" pitchFamily="34" charset="0"/>
                <a:cs typeface="Arial" panose="020B0604020202020204" pitchFamily="34" charset="0"/>
              </a:rPr>
              <a:t>zoonoticas</a:t>
            </a:r>
            <a:r>
              <a:rPr lang="es-MX" sz="1300" b="1" dirty="0">
                <a:latin typeface="Arial" panose="020B0604020202020204" pitchFamily="34" charset="0"/>
                <a:cs typeface="Arial" panose="020B0604020202020204" pitchFamily="34" charset="0"/>
              </a:rPr>
              <a:t> prevalece Leptospirosis con 2596 casos (8.95%) y en Inmunoprevenibles Varicela sin complicaciones como daño de mayor reporte con 230 casos (0.80%) .</a:t>
            </a:r>
          </a:p>
          <a:p>
            <a:pPr algn="just"/>
            <a:endParaRPr lang="es-MX" sz="1300" b="1" dirty="0">
              <a:latin typeface="Arial" panose="020B0604020202020204" pitchFamily="34" charset="0"/>
              <a:cs typeface="Arial" panose="020B0604020202020204" pitchFamily="34" charset="0"/>
            </a:endParaRPr>
          </a:p>
          <a:p>
            <a:pPr algn="just"/>
            <a:r>
              <a:rPr lang="es-MX" sz="1300" b="1" dirty="0">
                <a:latin typeface="Arial" panose="020B0604020202020204" pitchFamily="34" charset="0"/>
                <a:cs typeface="Arial" panose="020B0604020202020204" pitchFamily="34" charset="0"/>
              </a:rPr>
              <a:t>En el grupo de Infecciones congénitas resalta Sífilis no especificada con 156 casos (0.54%).</a:t>
            </a:r>
          </a:p>
        </p:txBody>
      </p:sp>
      <p:pic>
        <p:nvPicPr>
          <p:cNvPr id="3" name="Imagen 2">
            <a:extLst>
              <a:ext uri="{FF2B5EF4-FFF2-40B4-BE49-F238E27FC236}">
                <a16:creationId xmlns:a16="http://schemas.microsoft.com/office/drawing/2014/main" id="{8C9EE2CF-9905-464B-AB8E-11CE7B5BF789}"/>
              </a:ext>
            </a:extLst>
          </p:cNvPr>
          <p:cNvPicPr>
            <a:picLocks noChangeAspect="1"/>
          </p:cNvPicPr>
          <p:nvPr/>
        </p:nvPicPr>
        <p:blipFill>
          <a:blip r:embed="rId3"/>
          <a:stretch>
            <a:fillRect/>
          </a:stretch>
        </p:blipFill>
        <p:spPr>
          <a:xfrm>
            <a:off x="186429" y="831958"/>
            <a:ext cx="8202969" cy="5841506"/>
          </a:xfrm>
          <a:prstGeom prst="rect">
            <a:avLst/>
          </a:prstGeom>
        </p:spPr>
      </p:pic>
    </p:spTree>
    <p:extLst>
      <p:ext uri="{BB962C8B-B14F-4D97-AF65-F5344CB8AC3E}">
        <p14:creationId xmlns:p14="http://schemas.microsoft.com/office/powerpoint/2010/main" val="3351837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04553" y="10900"/>
            <a:ext cx="11982893" cy="830997"/>
          </a:xfrm>
          <a:prstGeom prst="rect">
            <a:avLst/>
          </a:prstGeom>
          <a:solidFill>
            <a:srgbClr val="FFFFB3"/>
          </a:solidFill>
          <a:ln>
            <a:solidFill>
              <a:schemeClr val="tx1"/>
            </a:solidFill>
          </a:ln>
        </p:spPr>
        <p:txBody>
          <a:bodyPr wrap="square" rtlCol="0">
            <a:spAutoFit/>
          </a:bodyPr>
          <a:lstStyle/>
          <a:p>
            <a:pPr algn="ctr"/>
            <a:r>
              <a:rPr lang="es-MX" sz="2400" b="1" dirty="0">
                <a:solidFill>
                  <a:srgbClr val="002060"/>
                </a:solidFill>
                <a:latin typeface="Arial" panose="020B0604020202020204" pitchFamily="34" charset="0"/>
                <a:cs typeface="Arial" panose="020B0604020202020204" pitchFamily="34" charset="0"/>
              </a:rPr>
              <a:t>RESULTADOS POSITIVOS A </a:t>
            </a:r>
            <a:r>
              <a:rPr lang="es-MX" sz="2400" b="1" dirty="0">
                <a:solidFill>
                  <a:srgbClr val="FF0000"/>
                </a:solidFill>
                <a:latin typeface="Arial" panose="020B0604020202020204" pitchFamily="34" charset="0"/>
                <a:cs typeface="Arial" panose="020B0604020202020204" pitchFamily="34" charset="0"/>
              </a:rPr>
              <a:t>ANTIGENO DENGUE NS1 </a:t>
            </a:r>
            <a:r>
              <a:rPr lang="es-MX" sz="2400" b="1" dirty="0">
                <a:solidFill>
                  <a:srgbClr val="002060"/>
                </a:solidFill>
                <a:latin typeface="Arial" panose="020B0604020202020204" pitchFamily="34" charset="0"/>
                <a:cs typeface="Arial" panose="020B0604020202020204" pitchFamily="34" charset="0"/>
              </a:rPr>
              <a:t>POR PROVINCIAS. </a:t>
            </a:r>
          </a:p>
          <a:p>
            <a:pPr algn="ctr"/>
            <a:r>
              <a:rPr lang="es-MX" sz="2400" b="1" dirty="0">
                <a:solidFill>
                  <a:srgbClr val="002060"/>
                </a:solidFill>
                <a:latin typeface="Arial" panose="020B0604020202020204" pitchFamily="34" charset="0"/>
                <a:cs typeface="Arial" panose="020B0604020202020204" pitchFamily="34" charset="0"/>
              </a:rPr>
              <a:t>(CORTE 10.08.2024)</a:t>
            </a:r>
          </a:p>
        </p:txBody>
      </p:sp>
      <p:sp>
        <p:nvSpPr>
          <p:cNvPr id="11" name="CuadroTexto 10">
            <a:extLst>
              <a:ext uri="{FF2B5EF4-FFF2-40B4-BE49-F238E27FC236}">
                <a16:creationId xmlns:a16="http://schemas.microsoft.com/office/drawing/2014/main" id="{DF0AEF81-6AE2-C26B-E692-4AB674ED809C}"/>
              </a:ext>
            </a:extLst>
          </p:cNvPr>
          <p:cNvSpPr txBox="1"/>
          <p:nvPr/>
        </p:nvSpPr>
        <p:spPr>
          <a:xfrm>
            <a:off x="104553" y="5308128"/>
            <a:ext cx="11982893" cy="830997"/>
          </a:xfrm>
          <a:prstGeom prst="rect">
            <a:avLst/>
          </a:prstGeom>
          <a:noFill/>
          <a:ln>
            <a:solidFill>
              <a:schemeClr val="tx1"/>
            </a:solidFill>
          </a:ln>
        </p:spPr>
        <p:txBody>
          <a:bodyPr wrap="square" rtlCol="0">
            <a:spAutoFit/>
          </a:bodyPr>
          <a:lstStyle/>
          <a:p>
            <a:pPr algn="just"/>
            <a:r>
              <a:rPr lang="es-MX" sz="1600" b="1" dirty="0">
                <a:latin typeface="Arial" panose="020B0604020202020204" pitchFamily="34" charset="0"/>
                <a:cs typeface="Arial" panose="020B0604020202020204" pitchFamily="34" charset="0"/>
              </a:rPr>
              <a:t>En la SE 11 se reportaron un total de </a:t>
            </a:r>
            <a:r>
              <a:rPr lang="es-MX" sz="1600" b="1" dirty="0">
                <a:solidFill>
                  <a:srgbClr val="FF0000"/>
                </a:solidFill>
                <a:latin typeface="Arial" panose="020B0604020202020204" pitchFamily="34" charset="0"/>
                <a:cs typeface="Arial" panose="020B0604020202020204" pitchFamily="34" charset="0"/>
              </a:rPr>
              <a:t>80 muestras positivas al antígeno Dengue NS1</a:t>
            </a:r>
            <a:r>
              <a:rPr lang="es-MX" sz="1600" b="1" dirty="0">
                <a:latin typeface="Arial" panose="020B0604020202020204" pitchFamily="34" charset="0"/>
                <a:cs typeface="Arial" panose="020B0604020202020204" pitchFamily="34" charset="0"/>
              </a:rPr>
              <a:t>, siendo la SE con mayor número de muestras positivas de menos o igual a 5 días de enfermedad. En la SE 32, se reportaron 20 casos positivos. Alto Amazonas y Maynas reportaron el mayor número de muestras positivos al antígeno Dengue NS1</a:t>
            </a:r>
            <a:endParaRPr lang="es-ES" sz="1600" b="1" dirty="0">
              <a:latin typeface="Arial" panose="020B0604020202020204" pitchFamily="34" charset="0"/>
              <a:cs typeface="Arial" panose="020B0604020202020204" pitchFamily="34" charset="0"/>
            </a:endParaRPr>
          </a:p>
        </p:txBody>
      </p:sp>
      <p:sp>
        <p:nvSpPr>
          <p:cNvPr id="3" name="Marcador de número de diapositiva 2"/>
          <p:cNvSpPr>
            <a:spLocks noGrp="1"/>
          </p:cNvSpPr>
          <p:nvPr>
            <p:ph type="sldNum" sz="quarter" idx="12"/>
          </p:nvPr>
        </p:nvSpPr>
        <p:spPr/>
        <p:txBody>
          <a:bodyPr/>
          <a:lstStyle/>
          <a:p>
            <a:fld id="{F5620382-0A46-4FB1-A959-BEC0BD143610}" type="slidenum">
              <a:rPr lang="en-US" smtClean="0"/>
              <a:t>20</a:t>
            </a:fld>
            <a:endParaRPr lang="en-US" dirty="0"/>
          </a:p>
        </p:txBody>
      </p:sp>
      <p:sp>
        <p:nvSpPr>
          <p:cNvPr id="9" name="CuadroTexto 8">
            <a:extLst>
              <a:ext uri="{FF2B5EF4-FFF2-40B4-BE49-F238E27FC236}">
                <a16:creationId xmlns:a16="http://schemas.microsoft.com/office/drawing/2014/main" id="{98BAF68D-1474-4E9D-8D16-D8A07E750E8C}"/>
              </a:ext>
            </a:extLst>
          </p:cNvPr>
          <p:cNvSpPr txBox="1"/>
          <p:nvPr/>
        </p:nvSpPr>
        <p:spPr>
          <a:xfrm>
            <a:off x="104552" y="5036257"/>
            <a:ext cx="5190554" cy="200055"/>
          </a:xfrm>
          <a:prstGeom prst="rect">
            <a:avLst/>
          </a:prstGeom>
          <a:noFill/>
        </p:spPr>
        <p:txBody>
          <a:bodyPr wrap="square" rtlCol="0">
            <a:spAutoFit/>
          </a:bodyPr>
          <a:lstStyle/>
          <a:p>
            <a:r>
              <a:rPr lang="es-MX" sz="700" b="1" dirty="0">
                <a:latin typeface="Arial" panose="020B0604020202020204" pitchFamily="34" charset="0"/>
                <a:cs typeface="Arial" panose="020B0604020202020204" pitchFamily="34" charset="0"/>
              </a:rPr>
              <a:t>Fuente: GERESA Loreto: CPC. Dirección de Referencia Regional de Loreto. Unidad de Virología.  NetLabv.2  </a:t>
            </a:r>
          </a:p>
        </p:txBody>
      </p:sp>
      <p:pic>
        <p:nvPicPr>
          <p:cNvPr id="4" name="Imagen 3">
            <a:extLst>
              <a:ext uri="{FF2B5EF4-FFF2-40B4-BE49-F238E27FC236}">
                <a16:creationId xmlns:a16="http://schemas.microsoft.com/office/drawing/2014/main" id="{D7B44780-15C3-4355-B041-0A5B7711400D}"/>
              </a:ext>
            </a:extLst>
          </p:cNvPr>
          <p:cNvPicPr>
            <a:picLocks noChangeAspect="1"/>
          </p:cNvPicPr>
          <p:nvPr/>
        </p:nvPicPr>
        <p:blipFill>
          <a:blip r:embed="rId2"/>
          <a:stretch>
            <a:fillRect/>
          </a:stretch>
        </p:blipFill>
        <p:spPr>
          <a:xfrm>
            <a:off x="104551" y="1154459"/>
            <a:ext cx="11982893" cy="3661798"/>
          </a:xfrm>
          <a:prstGeom prst="rect">
            <a:avLst/>
          </a:prstGeom>
        </p:spPr>
      </p:pic>
    </p:spTree>
    <p:extLst>
      <p:ext uri="{BB962C8B-B14F-4D97-AF65-F5344CB8AC3E}">
        <p14:creationId xmlns:p14="http://schemas.microsoft.com/office/powerpoint/2010/main" val="2763948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04553" y="10900"/>
            <a:ext cx="11982893" cy="830997"/>
          </a:xfrm>
          <a:prstGeom prst="rect">
            <a:avLst/>
          </a:prstGeom>
          <a:solidFill>
            <a:srgbClr val="FFFFB3"/>
          </a:solidFill>
          <a:ln>
            <a:solidFill>
              <a:schemeClr val="tx1"/>
            </a:solidFill>
          </a:ln>
        </p:spPr>
        <p:txBody>
          <a:bodyPr wrap="square" rtlCol="0">
            <a:spAutoFit/>
          </a:bodyPr>
          <a:lstStyle/>
          <a:p>
            <a:pPr algn="ctr"/>
            <a:r>
              <a:rPr lang="es-MX" sz="2400" b="1" dirty="0">
                <a:solidFill>
                  <a:srgbClr val="002060"/>
                </a:solidFill>
                <a:latin typeface="Arial" panose="020B0604020202020204" pitchFamily="34" charset="0"/>
                <a:cs typeface="Arial" panose="020B0604020202020204" pitchFamily="34" charset="0"/>
              </a:rPr>
              <a:t>RESULTADOS POSITIVOS A </a:t>
            </a:r>
            <a:r>
              <a:rPr lang="es-MX" sz="2400" b="1" dirty="0">
                <a:solidFill>
                  <a:srgbClr val="FF0000"/>
                </a:solidFill>
                <a:latin typeface="Arial" panose="020B0604020202020204" pitchFamily="34" charset="0"/>
                <a:cs typeface="Arial" panose="020B0604020202020204" pitchFamily="34" charset="0"/>
              </a:rPr>
              <a:t>ANTICUERPO IGM DENGUE </a:t>
            </a:r>
            <a:r>
              <a:rPr lang="es-MX" sz="2400" b="1" dirty="0">
                <a:solidFill>
                  <a:srgbClr val="002060"/>
                </a:solidFill>
                <a:latin typeface="Arial" panose="020B0604020202020204" pitchFamily="34" charset="0"/>
                <a:cs typeface="Arial" panose="020B0604020202020204" pitchFamily="34" charset="0"/>
              </a:rPr>
              <a:t>POR PROVINCIAS. </a:t>
            </a:r>
          </a:p>
          <a:p>
            <a:pPr algn="ctr"/>
            <a:r>
              <a:rPr lang="es-MX" sz="2400" b="1" dirty="0">
                <a:solidFill>
                  <a:srgbClr val="002060"/>
                </a:solidFill>
                <a:latin typeface="Arial" panose="020B0604020202020204" pitchFamily="34" charset="0"/>
                <a:cs typeface="Arial" panose="020B0604020202020204" pitchFamily="34" charset="0"/>
              </a:rPr>
              <a:t>(CORTE 10.08.2024)</a:t>
            </a:r>
          </a:p>
        </p:txBody>
      </p:sp>
      <p:sp>
        <p:nvSpPr>
          <p:cNvPr id="11" name="CuadroTexto 10">
            <a:extLst>
              <a:ext uri="{FF2B5EF4-FFF2-40B4-BE49-F238E27FC236}">
                <a16:creationId xmlns:a16="http://schemas.microsoft.com/office/drawing/2014/main" id="{DF0AEF81-6AE2-C26B-E692-4AB674ED809C}"/>
              </a:ext>
            </a:extLst>
          </p:cNvPr>
          <p:cNvSpPr txBox="1"/>
          <p:nvPr/>
        </p:nvSpPr>
        <p:spPr>
          <a:xfrm>
            <a:off x="104551" y="5419479"/>
            <a:ext cx="11982893" cy="830997"/>
          </a:xfrm>
          <a:prstGeom prst="rect">
            <a:avLst/>
          </a:prstGeom>
          <a:noFill/>
          <a:ln>
            <a:solidFill>
              <a:schemeClr val="tx1"/>
            </a:solidFill>
          </a:ln>
        </p:spPr>
        <p:txBody>
          <a:bodyPr wrap="square" rtlCol="0">
            <a:spAutoFit/>
          </a:bodyPr>
          <a:lstStyle/>
          <a:p>
            <a:pPr algn="just"/>
            <a:r>
              <a:rPr lang="es-MX" sz="1600" b="1" dirty="0">
                <a:latin typeface="Arial" panose="020B0604020202020204" pitchFamily="34" charset="0"/>
                <a:cs typeface="Arial" panose="020B0604020202020204" pitchFamily="34" charset="0"/>
              </a:rPr>
              <a:t>En la SE 19 se reportaron un total de </a:t>
            </a:r>
            <a:r>
              <a:rPr lang="es-MX" sz="1600" b="1" dirty="0">
                <a:solidFill>
                  <a:srgbClr val="FF0000"/>
                </a:solidFill>
                <a:latin typeface="Arial" panose="020B0604020202020204" pitchFamily="34" charset="0"/>
                <a:cs typeface="Arial" panose="020B0604020202020204" pitchFamily="34" charset="0"/>
              </a:rPr>
              <a:t>31 muestras positivas al anticuerpo IgM Dengue</a:t>
            </a:r>
            <a:r>
              <a:rPr lang="es-MX" sz="1600" b="1" dirty="0">
                <a:latin typeface="Arial" panose="020B0604020202020204" pitchFamily="34" charset="0"/>
                <a:cs typeface="Arial" panose="020B0604020202020204" pitchFamily="34" charset="0"/>
              </a:rPr>
              <a:t>, siendo la SE con mayor número de muestras positivas mayores a 5 días de enfermedad. En la SE 32 se reportaron11 casos positivos para IgM.</a:t>
            </a:r>
          </a:p>
          <a:p>
            <a:pPr algn="just"/>
            <a:r>
              <a:rPr lang="es-MX" sz="1600" b="1" dirty="0">
                <a:latin typeface="Arial" panose="020B0604020202020204" pitchFamily="34" charset="0"/>
                <a:cs typeface="Arial" panose="020B0604020202020204" pitchFamily="34" charset="0"/>
              </a:rPr>
              <a:t>Alto Amazonas y Maynas reportaron el mayor número de muestras positivos al anticuerpo IgM de Dengue.</a:t>
            </a:r>
            <a:endParaRPr lang="es-ES" sz="1600" b="1" dirty="0">
              <a:latin typeface="Arial" panose="020B0604020202020204" pitchFamily="34" charset="0"/>
              <a:cs typeface="Arial" panose="020B0604020202020204" pitchFamily="34" charset="0"/>
            </a:endParaRPr>
          </a:p>
        </p:txBody>
      </p:sp>
      <p:sp>
        <p:nvSpPr>
          <p:cNvPr id="3" name="Marcador de número de diapositiva 2"/>
          <p:cNvSpPr>
            <a:spLocks noGrp="1"/>
          </p:cNvSpPr>
          <p:nvPr>
            <p:ph type="sldNum" sz="quarter" idx="12"/>
          </p:nvPr>
        </p:nvSpPr>
        <p:spPr/>
        <p:txBody>
          <a:bodyPr/>
          <a:lstStyle/>
          <a:p>
            <a:fld id="{F5620382-0A46-4FB1-A959-BEC0BD143610}" type="slidenum">
              <a:rPr lang="en-US" smtClean="0"/>
              <a:t>21</a:t>
            </a:fld>
            <a:endParaRPr lang="en-US" dirty="0"/>
          </a:p>
        </p:txBody>
      </p:sp>
      <p:sp>
        <p:nvSpPr>
          <p:cNvPr id="9" name="CuadroTexto 8">
            <a:extLst>
              <a:ext uri="{FF2B5EF4-FFF2-40B4-BE49-F238E27FC236}">
                <a16:creationId xmlns:a16="http://schemas.microsoft.com/office/drawing/2014/main" id="{98BAF68D-1474-4E9D-8D16-D8A07E750E8C}"/>
              </a:ext>
            </a:extLst>
          </p:cNvPr>
          <p:cNvSpPr txBox="1"/>
          <p:nvPr/>
        </p:nvSpPr>
        <p:spPr>
          <a:xfrm>
            <a:off x="104551" y="5213577"/>
            <a:ext cx="5190554" cy="200055"/>
          </a:xfrm>
          <a:prstGeom prst="rect">
            <a:avLst/>
          </a:prstGeom>
          <a:noFill/>
        </p:spPr>
        <p:txBody>
          <a:bodyPr wrap="square" rtlCol="0">
            <a:spAutoFit/>
          </a:bodyPr>
          <a:lstStyle/>
          <a:p>
            <a:r>
              <a:rPr lang="es-MX" sz="700" b="1" dirty="0">
                <a:latin typeface="Arial" panose="020B0604020202020204" pitchFamily="34" charset="0"/>
                <a:cs typeface="Arial" panose="020B0604020202020204" pitchFamily="34" charset="0"/>
              </a:rPr>
              <a:t>Fuente: GERESA Loreto: CPC. Dirección de Referencia Regional de Loreto. Unidad de Virología.  NetLabv.2  </a:t>
            </a:r>
          </a:p>
        </p:txBody>
      </p:sp>
      <p:pic>
        <p:nvPicPr>
          <p:cNvPr id="2" name="Imagen 1">
            <a:extLst>
              <a:ext uri="{FF2B5EF4-FFF2-40B4-BE49-F238E27FC236}">
                <a16:creationId xmlns:a16="http://schemas.microsoft.com/office/drawing/2014/main" id="{7494B8A9-C3D9-4836-9910-78829A4C9DFE}"/>
              </a:ext>
            </a:extLst>
          </p:cNvPr>
          <p:cNvPicPr>
            <a:picLocks noChangeAspect="1"/>
          </p:cNvPicPr>
          <p:nvPr/>
        </p:nvPicPr>
        <p:blipFill>
          <a:blip r:embed="rId2"/>
          <a:stretch>
            <a:fillRect/>
          </a:stretch>
        </p:blipFill>
        <p:spPr>
          <a:xfrm>
            <a:off x="104551" y="1044642"/>
            <a:ext cx="11982893" cy="3921496"/>
          </a:xfrm>
          <a:prstGeom prst="rect">
            <a:avLst/>
          </a:prstGeom>
        </p:spPr>
      </p:pic>
    </p:spTree>
    <p:extLst>
      <p:ext uri="{BB962C8B-B14F-4D97-AF65-F5344CB8AC3E}">
        <p14:creationId xmlns:p14="http://schemas.microsoft.com/office/powerpoint/2010/main" val="1161496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D5948E2-7242-9CFA-87D7-CFF2EAF36519}"/>
              </a:ext>
            </a:extLst>
          </p:cNvPr>
          <p:cNvSpPr txBox="1"/>
          <p:nvPr/>
        </p:nvSpPr>
        <p:spPr>
          <a:xfrm>
            <a:off x="119537" y="44635"/>
            <a:ext cx="11944350" cy="353943"/>
          </a:xfrm>
          <a:prstGeom prst="rect">
            <a:avLst/>
          </a:prstGeom>
          <a:solidFill>
            <a:srgbClr val="FFFFB3"/>
          </a:solidFill>
          <a:ln>
            <a:solidFill>
              <a:schemeClr val="tx1"/>
            </a:solidFill>
          </a:ln>
        </p:spPr>
        <p:txBody>
          <a:bodyPr wrap="square" rtlCol="0">
            <a:spAutoFit/>
          </a:bodyPr>
          <a:lstStyle/>
          <a:p>
            <a:pPr algn="ctr"/>
            <a:r>
              <a:rPr lang="es-MX" sz="1700" b="1" dirty="0">
                <a:solidFill>
                  <a:srgbClr val="002060"/>
                </a:solidFill>
                <a:latin typeface="Arial" panose="020B0604020202020204" pitchFamily="34" charset="0"/>
                <a:cs typeface="Arial" panose="020B0604020202020204" pitchFamily="34" charset="0"/>
              </a:rPr>
              <a:t>RESULTADOS DENGUE PROCESADOS POR MESES. (CORTE 10.08.2024)</a:t>
            </a:r>
          </a:p>
        </p:txBody>
      </p:sp>
      <p:sp>
        <p:nvSpPr>
          <p:cNvPr id="6" name="CuadroTexto 5">
            <a:extLst>
              <a:ext uri="{FF2B5EF4-FFF2-40B4-BE49-F238E27FC236}">
                <a16:creationId xmlns:a16="http://schemas.microsoft.com/office/drawing/2014/main" id="{0535C1F6-282F-3249-2736-EF4CF4828674}"/>
              </a:ext>
            </a:extLst>
          </p:cNvPr>
          <p:cNvSpPr txBox="1"/>
          <p:nvPr/>
        </p:nvSpPr>
        <p:spPr>
          <a:xfrm>
            <a:off x="282911" y="5502284"/>
            <a:ext cx="11780976" cy="523220"/>
          </a:xfrm>
          <a:prstGeom prst="rect">
            <a:avLst/>
          </a:prstGeom>
          <a:noFill/>
          <a:ln>
            <a:solidFill>
              <a:schemeClr val="tx1"/>
            </a:solidFill>
          </a:ln>
        </p:spPr>
        <p:txBody>
          <a:bodyPr wrap="square" rtlCol="0">
            <a:spAutoFit/>
          </a:bodyPr>
          <a:lstStyle/>
          <a:p>
            <a:pPr algn="just"/>
            <a:r>
              <a:rPr lang="es-MX" sz="1400" b="1" dirty="0"/>
              <a:t>En lo que va del mes de agosto 2024 se han procesado un </a:t>
            </a:r>
            <a:r>
              <a:rPr lang="es-MX" sz="1400" b="1" dirty="0">
                <a:solidFill>
                  <a:srgbClr val="FF0000"/>
                </a:solidFill>
              </a:rPr>
              <a:t>total de 487 muestras</a:t>
            </a:r>
            <a:r>
              <a:rPr lang="es-MX" sz="1400" dirty="0">
                <a:solidFill>
                  <a:srgbClr val="FF0000"/>
                </a:solidFill>
              </a:rPr>
              <a:t>, </a:t>
            </a:r>
            <a:r>
              <a:rPr lang="es-MX" sz="1400" b="1" dirty="0">
                <a:solidFill>
                  <a:srgbClr val="FF0000"/>
                </a:solidFill>
              </a:rPr>
              <a:t>41 fueron positivas. </a:t>
            </a:r>
            <a:r>
              <a:rPr lang="es-MX" sz="1400" b="1" dirty="0"/>
              <a:t>El</a:t>
            </a:r>
            <a:r>
              <a:rPr lang="es-MX" sz="1400" dirty="0"/>
              <a:t> </a:t>
            </a:r>
            <a:r>
              <a:rPr lang="es-MX" sz="1400" b="1" dirty="0">
                <a:solidFill>
                  <a:srgbClr val="FF0000"/>
                </a:solidFill>
              </a:rPr>
              <a:t>IP mas alto</a:t>
            </a:r>
            <a:r>
              <a:rPr lang="es-MX" sz="1400" b="1" dirty="0"/>
              <a:t>, corresponde al </a:t>
            </a:r>
            <a:r>
              <a:rPr lang="es-MX" sz="1400" b="1" dirty="0">
                <a:solidFill>
                  <a:srgbClr val="FF0000"/>
                </a:solidFill>
              </a:rPr>
              <a:t>05 de agosto (IP: 9.89%).</a:t>
            </a:r>
          </a:p>
          <a:p>
            <a:pPr algn="just"/>
            <a:endParaRPr lang="es-MX" sz="1400" b="1" dirty="0">
              <a:solidFill>
                <a:srgbClr val="FF0000"/>
              </a:solidFill>
            </a:endParaRPr>
          </a:p>
        </p:txBody>
      </p:sp>
      <p:pic>
        <p:nvPicPr>
          <p:cNvPr id="9" name="Imagen 8">
            <a:extLst>
              <a:ext uri="{FF2B5EF4-FFF2-40B4-BE49-F238E27FC236}">
                <a16:creationId xmlns:a16="http://schemas.microsoft.com/office/drawing/2014/main" id="{146DC1C6-6F2D-1C7E-2662-17021AC629B8}"/>
              </a:ext>
            </a:extLst>
          </p:cNvPr>
          <p:cNvPicPr>
            <a:picLocks noChangeAspect="1"/>
          </p:cNvPicPr>
          <p:nvPr/>
        </p:nvPicPr>
        <p:blipFill>
          <a:blip r:embed="rId2"/>
          <a:stretch>
            <a:fillRect/>
          </a:stretch>
        </p:blipFill>
        <p:spPr>
          <a:xfrm>
            <a:off x="2065284" y="5077593"/>
            <a:ext cx="4712616" cy="207282"/>
          </a:xfrm>
          <a:prstGeom prst="rect">
            <a:avLst/>
          </a:prstGeom>
        </p:spPr>
      </p:pic>
      <p:pic>
        <p:nvPicPr>
          <p:cNvPr id="3" name="Imagen 2">
            <a:extLst>
              <a:ext uri="{FF2B5EF4-FFF2-40B4-BE49-F238E27FC236}">
                <a16:creationId xmlns:a16="http://schemas.microsoft.com/office/drawing/2014/main" id="{18DD9BE8-3E87-4841-A0E4-D567EC266340}"/>
              </a:ext>
            </a:extLst>
          </p:cNvPr>
          <p:cNvPicPr>
            <a:picLocks noChangeAspect="1"/>
          </p:cNvPicPr>
          <p:nvPr/>
        </p:nvPicPr>
        <p:blipFill>
          <a:blip r:embed="rId3"/>
          <a:stretch>
            <a:fillRect/>
          </a:stretch>
        </p:blipFill>
        <p:spPr>
          <a:xfrm>
            <a:off x="2065284" y="567936"/>
            <a:ext cx="6676696" cy="4443940"/>
          </a:xfrm>
          <a:prstGeom prst="rect">
            <a:avLst/>
          </a:prstGeom>
        </p:spPr>
      </p:pic>
    </p:spTree>
    <p:extLst>
      <p:ext uri="{BB962C8B-B14F-4D97-AF65-F5344CB8AC3E}">
        <p14:creationId xmlns:p14="http://schemas.microsoft.com/office/powerpoint/2010/main" val="2808569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DF0AEF81-6AE2-C26B-E692-4AB674ED809C}"/>
              </a:ext>
            </a:extLst>
          </p:cNvPr>
          <p:cNvSpPr txBox="1"/>
          <p:nvPr/>
        </p:nvSpPr>
        <p:spPr>
          <a:xfrm>
            <a:off x="330733" y="5755494"/>
            <a:ext cx="11140919" cy="646331"/>
          </a:xfrm>
          <a:prstGeom prst="rect">
            <a:avLst/>
          </a:prstGeom>
          <a:noFill/>
          <a:ln>
            <a:solidFill>
              <a:schemeClr val="tx1"/>
            </a:solidFill>
          </a:ln>
        </p:spPr>
        <p:txBody>
          <a:bodyPr wrap="square" rtlCol="0">
            <a:spAutoFit/>
          </a:bodyPr>
          <a:lstStyle/>
          <a:p>
            <a:pPr algn="just"/>
            <a:r>
              <a:rPr lang="es-MX" b="1" dirty="0">
                <a:latin typeface="Arial" panose="020B0604020202020204" pitchFamily="34" charset="0"/>
                <a:cs typeface="Arial" panose="020B0604020202020204" pitchFamily="34" charset="0"/>
              </a:rPr>
              <a:t>Los establecimientos de Salud que remitieron mayor número de muestras fueron:</a:t>
            </a:r>
            <a:r>
              <a:rPr lang="es-MX" b="1" dirty="0">
                <a:solidFill>
                  <a:srgbClr val="FF0000"/>
                </a:solidFill>
                <a:latin typeface="Arial" panose="020B0604020202020204" pitchFamily="34" charset="0"/>
                <a:cs typeface="Arial" panose="020B0604020202020204" pitchFamily="34" charset="0"/>
              </a:rPr>
              <a:t> Hospital Iquitos, Hospital Santa Gema de Yurimaguas y Bellavista Nanay,  54, 48 y 36 muestras respectivamente.</a:t>
            </a:r>
            <a:endParaRPr lang="es-MX" b="1" dirty="0">
              <a:latin typeface="Arial" panose="020B0604020202020204" pitchFamily="34" charset="0"/>
              <a:cs typeface="Arial" panose="020B0604020202020204" pitchFamily="34" charset="0"/>
            </a:endParaRPr>
          </a:p>
        </p:txBody>
      </p:sp>
      <p:sp>
        <p:nvSpPr>
          <p:cNvPr id="3" name="Marcador de número de diapositiva 2"/>
          <p:cNvSpPr>
            <a:spLocks noGrp="1"/>
          </p:cNvSpPr>
          <p:nvPr>
            <p:ph type="sldNum" sz="quarter" idx="12"/>
          </p:nvPr>
        </p:nvSpPr>
        <p:spPr/>
        <p:txBody>
          <a:bodyPr/>
          <a:lstStyle/>
          <a:p>
            <a:r>
              <a:rPr lang="en-US" dirty="0"/>
              <a:t>44</a:t>
            </a:r>
            <a:fld id="{F5620382-0A46-4FB1-A959-BEC0BD143610}" type="slidenum">
              <a:rPr lang="en-US" smtClean="0"/>
              <a:t>23</a:t>
            </a:fld>
            <a:endParaRPr lang="en-US" dirty="0"/>
          </a:p>
        </p:txBody>
      </p:sp>
      <p:sp>
        <p:nvSpPr>
          <p:cNvPr id="8" name="CuadroTexto 7">
            <a:extLst>
              <a:ext uri="{FF2B5EF4-FFF2-40B4-BE49-F238E27FC236}">
                <a16:creationId xmlns:a16="http://schemas.microsoft.com/office/drawing/2014/main" id="{F8DCAF2B-CB10-4BF7-9C2C-C6029F4A9CAE}"/>
              </a:ext>
            </a:extLst>
          </p:cNvPr>
          <p:cNvSpPr txBox="1"/>
          <p:nvPr/>
        </p:nvSpPr>
        <p:spPr>
          <a:xfrm>
            <a:off x="58723" y="44635"/>
            <a:ext cx="12071758" cy="353943"/>
          </a:xfrm>
          <a:prstGeom prst="rect">
            <a:avLst/>
          </a:prstGeom>
          <a:solidFill>
            <a:srgbClr val="FFFFB3"/>
          </a:solidFill>
          <a:ln>
            <a:solidFill>
              <a:schemeClr val="tx1"/>
            </a:solidFill>
          </a:ln>
        </p:spPr>
        <p:txBody>
          <a:bodyPr wrap="square" rtlCol="0">
            <a:spAutoFit/>
          </a:bodyPr>
          <a:lstStyle/>
          <a:p>
            <a:pPr algn="ctr"/>
            <a:r>
              <a:rPr lang="es-MX" sz="1700" b="1" dirty="0">
                <a:solidFill>
                  <a:srgbClr val="002060"/>
                </a:solidFill>
                <a:latin typeface="Arial" panose="020B0604020202020204" pitchFamily="34" charset="0"/>
                <a:cs typeface="Arial" panose="020B0604020202020204" pitchFamily="34" charset="0"/>
              </a:rPr>
              <a:t>RESULTADOS DENGUE POR DISTRITO Y ESTABLECIMIENTOS DE SALUD (EESS). SE 32 2024. (CORTE 10.08.2024)</a:t>
            </a:r>
          </a:p>
        </p:txBody>
      </p:sp>
      <p:sp>
        <p:nvSpPr>
          <p:cNvPr id="12" name="CuadroTexto 11">
            <a:extLst>
              <a:ext uri="{FF2B5EF4-FFF2-40B4-BE49-F238E27FC236}">
                <a16:creationId xmlns:a16="http://schemas.microsoft.com/office/drawing/2014/main" id="{A31C4E7D-244F-4667-8D1C-F7E79D2DF92D}"/>
              </a:ext>
            </a:extLst>
          </p:cNvPr>
          <p:cNvSpPr txBox="1"/>
          <p:nvPr/>
        </p:nvSpPr>
        <p:spPr>
          <a:xfrm>
            <a:off x="644207" y="5349885"/>
            <a:ext cx="5450395" cy="215444"/>
          </a:xfrm>
          <a:prstGeom prst="rect">
            <a:avLst/>
          </a:prstGeom>
          <a:noFill/>
        </p:spPr>
        <p:txBody>
          <a:bodyPr wrap="square" rtlCol="0">
            <a:spAutoFit/>
          </a:bodyPr>
          <a:lstStyle/>
          <a:p>
            <a:r>
              <a:rPr lang="es-MX" sz="800" dirty="0">
                <a:latin typeface="Arial" panose="020B0604020202020204" pitchFamily="34" charset="0"/>
                <a:cs typeface="Arial" panose="020B0604020202020204" pitchFamily="34" charset="0"/>
              </a:rPr>
              <a:t>Fuente: GERESA Loreto: CPC. Dirección de Referencia Regional de Loreto. Unidad de Virología.  NetLabv.2  </a:t>
            </a:r>
          </a:p>
        </p:txBody>
      </p:sp>
      <p:pic>
        <p:nvPicPr>
          <p:cNvPr id="5" name="Imagen 4">
            <a:extLst>
              <a:ext uri="{FF2B5EF4-FFF2-40B4-BE49-F238E27FC236}">
                <a16:creationId xmlns:a16="http://schemas.microsoft.com/office/drawing/2014/main" id="{86280FE7-B5ED-4FD2-A93A-8C98FF2789FA}"/>
              </a:ext>
            </a:extLst>
          </p:cNvPr>
          <p:cNvPicPr>
            <a:picLocks noChangeAspect="1"/>
          </p:cNvPicPr>
          <p:nvPr/>
        </p:nvPicPr>
        <p:blipFill>
          <a:blip r:embed="rId2"/>
          <a:stretch>
            <a:fillRect/>
          </a:stretch>
        </p:blipFill>
        <p:spPr>
          <a:xfrm>
            <a:off x="717332" y="481551"/>
            <a:ext cx="10176640" cy="4785360"/>
          </a:xfrm>
          <a:prstGeom prst="rect">
            <a:avLst/>
          </a:prstGeom>
        </p:spPr>
      </p:pic>
    </p:spTree>
    <p:extLst>
      <p:ext uri="{BB962C8B-B14F-4D97-AF65-F5344CB8AC3E}">
        <p14:creationId xmlns:p14="http://schemas.microsoft.com/office/powerpoint/2010/main" val="2537727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Gráfico 12">
            <a:extLst>
              <a:ext uri="{FF2B5EF4-FFF2-40B4-BE49-F238E27FC236}">
                <a16:creationId xmlns:a16="http://schemas.microsoft.com/office/drawing/2014/main" id="{533D23D9-4D93-4733-B9E6-C63E581E3956}"/>
              </a:ext>
            </a:extLst>
          </p:cNvPr>
          <p:cNvGraphicFramePr>
            <a:graphicFrameLocks/>
          </p:cNvGraphicFramePr>
          <p:nvPr/>
        </p:nvGraphicFramePr>
        <p:xfrm>
          <a:off x="276620" y="921892"/>
          <a:ext cx="11676568" cy="4791934"/>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ángulo 8">
            <a:extLst>
              <a:ext uri="{FF2B5EF4-FFF2-40B4-BE49-F238E27FC236}">
                <a16:creationId xmlns:a16="http://schemas.microsoft.com/office/drawing/2014/main" id="{A6656763-0C87-4B0F-B9F2-82C0F58667DC}"/>
              </a:ext>
            </a:extLst>
          </p:cNvPr>
          <p:cNvSpPr/>
          <p:nvPr/>
        </p:nvSpPr>
        <p:spPr>
          <a:xfrm>
            <a:off x="4958499" y="4654885"/>
            <a:ext cx="1018094" cy="18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 name="Marcador de número de diapositiva 2"/>
          <p:cNvSpPr>
            <a:spLocks noGrp="1"/>
          </p:cNvSpPr>
          <p:nvPr>
            <p:ph type="sldNum" sz="quarter" idx="12"/>
          </p:nvPr>
        </p:nvSpPr>
        <p:spPr/>
        <p:txBody>
          <a:bodyPr/>
          <a:lstStyle/>
          <a:p>
            <a:fld id="{F5620382-0A46-4FB1-A959-BEC0BD143610}" type="slidenum">
              <a:rPr lang="en-US" smtClean="0"/>
              <a:t>24</a:t>
            </a:fld>
            <a:endParaRPr lang="en-US" dirty="0"/>
          </a:p>
        </p:txBody>
      </p:sp>
      <p:sp>
        <p:nvSpPr>
          <p:cNvPr id="10" name="Marcador de número de diapositiva 2"/>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620382-0A46-4FB1-A959-BEC0BD143610}" type="slidenum">
              <a:rPr lang="en-US" smtClean="0"/>
              <a:pPr/>
              <a:t>24</a:t>
            </a:fld>
            <a:endParaRPr lang="en-US"/>
          </a:p>
        </p:txBody>
      </p:sp>
      <p:sp>
        <p:nvSpPr>
          <p:cNvPr id="11" name="CuadroTexto 10">
            <a:extLst>
              <a:ext uri="{FF2B5EF4-FFF2-40B4-BE49-F238E27FC236}">
                <a16:creationId xmlns:a16="http://schemas.microsoft.com/office/drawing/2014/main" id="{DF0AEF81-6AE2-C26B-E692-4AB674ED809C}"/>
              </a:ext>
            </a:extLst>
          </p:cNvPr>
          <p:cNvSpPr txBox="1"/>
          <p:nvPr/>
        </p:nvSpPr>
        <p:spPr>
          <a:xfrm>
            <a:off x="276620" y="5713826"/>
            <a:ext cx="11676568" cy="738664"/>
          </a:xfrm>
          <a:prstGeom prst="rect">
            <a:avLst/>
          </a:prstGeom>
          <a:noFill/>
          <a:ln>
            <a:solidFill>
              <a:schemeClr val="tx1"/>
            </a:solidFill>
          </a:ln>
        </p:spPr>
        <p:txBody>
          <a:bodyPr wrap="square" rtlCol="0">
            <a:spAutoFit/>
          </a:bodyPr>
          <a:lstStyle/>
          <a:p>
            <a:pPr algn="just"/>
            <a:r>
              <a:rPr lang="es-MX" sz="1400" dirty="0">
                <a:latin typeface="Arial" panose="020B0604020202020204" pitchFamily="34" charset="0"/>
                <a:cs typeface="Arial" panose="020B0604020202020204" pitchFamily="34" charset="0"/>
              </a:rPr>
              <a:t>La dinámica de los serotipos de Dengue en los años 2023 y 2024. Hasta la SE22-2024 se identificaron tres serotipos del virus: DENV-1, DENV-2 y DENV-3. Observándose </a:t>
            </a:r>
            <a:r>
              <a:rPr lang="es-MX" sz="1400" dirty="0" err="1">
                <a:latin typeface="Arial" panose="020B0604020202020204" pitchFamily="34" charset="0"/>
                <a:cs typeface="Arial" panose="020B0604020202020204" pitchFamily="34" charset="0"/>
              </a:rPr>
              <a:t>nuevamnete</a:t>
            </a:r>
            <a:r>
              <a:rPr lang="es-MX" sz="1400" dirty="0">
                <a:latin typeface="Arial" panose="020B0604020202020204" pitchFamily="34" charset="0"/>
                <a:cs typeface="Arial" panose="020B0604020202020204" pitchFamily="34" charset="0"/>
              </a:rPr>
              <a:t> la presencia del serotipo DENV-3, en la SE 30. No se detectó la presencia del serotipo DENV-4 y el serotipo DENV-1 muestra una predominancia desde la SE02. </a:t>
            </a:r>
            <a:endParaRPr lang="es-PE" sz="1400" dirty="0">
              <a:latin typeface="Arial" panose="020B0604020202020204" pitchFamily="34" charset="0"/>
              <a:cs typeface="Arial" panose="020B0604020202020204" pitchFamily="34" charset="0"/>
            </a:endParaRPr>
          </a:p>
        </p:txBody>
      </p:sp>
      <p:sp>
        <p:nvSpPr>
          <p:cNvPr id="19" name="CuadroTexto 18"/>
          <p:cNvSpPr txBox="1"/>
          <p:nvPr/>
        </p:nvSpPr>
        <p:spPr>
          <a:xfrm>
            <a:off x="0" y="0"/>
            <a:ext cx="12192000" cy="830997"/>
          </a:xfrm>
          <a:prstGeom prst="rect">
            <a:avLst/>
          </a:prstGeom>
          <a:solidFill>
            <a:schemeClr val="accent5">
              <a:lumMod val="75000"/>
            </a:schemeClr>
          </a:solidFill>
        </p:spPr>
        <p:txBody>
          <a:bodyPr wrap="square" rtlCol="0">
            <a:spAutoFit/>
          </a:bodyPr>
          <a:lstStyle/>
          <a:p>
            <a:pPr algn="ctr"/>
            <a:r>
              <a:rPr lang="es-MX" sz="2400" b="1" dirty="0">
                <a:solidFill>
                  <a:schemeClr val="bg1"/>
                </a:solidFill>
                <a:latin typeface="Arial" panose="020B0604020202020204" pitchFamily="34" charset="0"/>
                <a:cs typeface="Arial" panose="020B0604020202020204" pitchFamily="34" charset="0"/>
              </a:rPr>
              <a:t>IDENTIFICACIÓN DE LOS SEROTIPOS DEL DENGUE (DENV-1,2,3 Y 4) EN LA REGIÓN LORETO HASTA LA SE32-2024</a:t>
            </a:r>
            <a:endParaRPr lang="en-US" sz="2400" b="1" dirty="0">
              <a:solidFill>
                <a:schemeClr val="bg1"/>
              </a:solidFill>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64AF513C-5060-48C9-BA9A-2B754A2F7B88}"/>
              </a:ext>
            </a:extLst>
          </p:cNvPr>
          <p:cNvSpPr txBox="1"/>
          <p:nvPr/>
        </p:nvSpPr>
        <p:spPr>
          <a:xfrm>
            <a:off x="276518" y="6506031"/>
            <a:ext cx="3645814" cy="215444"/>
          </a:xfrm>
          <a:prstGeom prst="rect">
            <a:avLst/>
          </a:prstGeom>
          <a:noFill/>
          <a:ln>
            <a:noFill/>
          </a:ln>
        </p:spPr>
        <p:txBody>
          <a:bodyPr wrap="square" rtlCol="0">
            <a:spAutoFit/>
          </a:bodyPr>
          <a:lstStyle/>
          <a:p>
            <a:pPr algn="just"/>
            <a:r>
              <a:rPr lang="es-ES" sz="800" dirty="0">
                <a:latin typeface="Arial" panose="020B0604020202020204" pitchFamily="34" charset="0"/>
                <a:cs typeface="Arial" panose="020B0604020202020204" pitchFamily="34" charset="0"/>
              </a:rPr>
              <a:t>FUENTE: INS, </a:t>
            </a:r>
            <a:r>
              <a:rPr lang="es-ES" sz="800" dirty="0" err="1">
                <a:latin typeface="Arial" panose="020B0604020202020204" pitchFamily="34" charset="0"/>
                <a:cs typeface="Arial" panose="020B0604020202020204" pitchFamily="34" charset="0"/>
              </a:rPr>
              <a:t>NetLab</a:t>
            </a:r>
            <a:r>
              <a:rPr lang="es-ES" sz="800" dirty="0">
                <a:latin typeface="Arial" panose="020B0604020202020204" pitchFamily="34" charset="0"/>
                <a:cs typeface="Arial" panose="020B0604020202020204" pitchFamily="34" charset="0"/>
              </a:rPr>
              <a:t> V.02, LRRL-LORETO, Unidad de Biología Molecular</a:t>
            </a:r>
            <a:endParaRPr lang="es-PE"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1506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393B5A2C-DF42-4605-990E-6BD2E9B9B51C}"/>
              </a:ext>
            </a:extLst>
          </p:cNvPr>
          <p:cNvSpPr>
            <a:spLocks noGrp="1"/>
          </p:cNvSpPr>
          <p:nvPr>
            <p:ph type="sldNum" sz="quarter" idx="12"/>
          </p:nvPr>
        </p:nvSpPr>
        <p:spPr/>
        <p:txBody>
          <a:bodyPr/>
          <a:lstStyle/>
          <a:p>
            <a:fld id="{F5620382-0A46-4FB1-A959-BEC0BD143610}" type="slidenum">
              <a:rPr lang="en-US" smtClean="0"/>
              <a:t>25</a:t>
            </a:fld>
            <a:endParaRPr lang="en-US"/>
          </a:p>
        </p:txBody>
      </p:sp>
      <p:pic>
        <p:nvPicPr>
          <p:cNvPr id="9" name="Marcador de contenido 8">
            <a:extLst>
              <a:ext uri="{FF2B5EF4-FFF2-40B4-BE49-F238E27FC236}">
                <a16:creationId xmlns:a16="http://schemas.microsoft.com/office/drawing/2014/main" id="{35B7D3C7-C6D1-4E06-A8C9-A634C208824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6121"/>
          <a:stretch/>
        </p:blipFill>
        <p:spPr>
          <a:xfrm>
            <a:off x="103695" y="802716"/>
            <a:ext cx="4468305" cy="5795108"/>
          </a:xfrm>
        </p:spPr>
      </p:pic>
      <p:sp>
        <p:nvSpPr>
          <p:cNvPr id="10" name="CuadroTexto 9">
            <a:extLst>
              <a:ext uri="{FF2B5EF4-FFF2-40B4-BE49-F238E27FC236}">
                <a16:creationId xmlns:a16="http://schemas.microsoft.com/office/drawing/2014/main" id="{1CA7AC03-8B28-40F3-BB07-CE7DE95DE83B}"/>
              </a:ext>
            </a:extLst>
          </p:cNvPr>
          <p:cNvSpPr txBox="1"/>
          <p:nvPr/>
        </p:nvSpPr>
        <p:spPr>
          <a:xfrm>
            <a:off x="0" y="0"/>
            <a:ext cx="12192000" cy="830997"/>
          </a:xfrm>
          <a:prstGeom prst="rect">
            <a:avLst/>
          </a:prstGeom>
          <a:solidFill>
            <a:schemeClr val="accent5">
              <a:lumMod val="75000"/>
            </a:schemeClr>
          </a:solidFill>
        </p:spPr>
        <p:txBody>
          <a:bodyPr wrap="square" rtlCol="0">
            <a:spAutoFit/>
          </a:bodyPr>
          <a:lstStyle/>
          <a:p>
            <a:pPr algn="ctr"/>
            <a:r>
              <a:rPr lang="es-MX" sz="2400" b="1" dirty="0">
                <a:solidFill>
                  <a:schemeClr val="bg1"/>
                </a:solidFill>
                <a:latin typeface="Arial" panose="020B0604020202020204" pitchFamily="34" charset="0"/>
                <a:cs typeface="Arial" panose="020B0604020202020204" pitchFamily="34" charset="0"/>
              </a:rPr>
              <a:t>DISTRIBUCIÓN DE LOS SEROTIPOS DEL DENGUE (DENV-1,2,3 Y 4) EN DISTRITOS DE LA REGIÓN LORETO (SE01-SE32.2024)</a:t>
            </a:r>
            <a:endParaRPr lang="en-US" sz="2400" b="1" dirty="0">
              <a:solidFill>
                <a:schemeClr val="bg1"/>
              </a:solidFill>
              <a:latin typeface="Arial" panose="020B0604020202020204" pitchFamily="34" charset="0"/>
              <a:cs typeface="Arial" panose="020B0604020202020204" pitchFamily="34" charset="0"/>
            </a:endParaRPr>
          </a:p>
        </p:txBody>
      </p:sp>
      <p:graphicFrame>
        <p:nvGraphicFramePr>
          <p:cNvPr id="11" name="Gráfico 10">
            <a:extLst>
              <a:ext uri="{FF2B5EF4-FFF2-40B4-BE49-F238E27FC236}">
                <a16:creationId xmlns:a16="http://schemas.microsoft.com/office/drawing/2014/main" id="{CD095857-B098-4AB3-AC92-23292DCFE9A1}"/>
              </a:ext>
            </a:extLst>
          </p:cNvPr>
          <p:cNvGraphicFramePr>
            <a:graphicFrameLocks/>
          </p:cNvGraphicFramePr>
          <p:nvPr/>
        </p:nvGraphicFramePr>
        <p:xfrm>
          <a:off x="4062951" y="1633713"/>
          <a:ext cx="3817855" cy="3070262"/>
        </p:xfrm>
        <a:graphic>
          <a:graphicData uri="http://schemas.openxmlformats.org/drawingml/2006/chart">
            <c:chart xmlns:c="http://schemas.openxmlformats.org/drawingml/2006/chart" xmlns:r="http://schemas.openxmlformats.org/officeDocument/2006/relationships" r:id="rId3"/>
          </a:graphicData>
        </a:graphic>
      </p:graphicFrame>
      <p:sp>
        <p:nvSpPr>
          <p:cNvPr id="16" name="CuadroTexto 15">
            <a:extLst>
              <a:ext uri="{FF2B5EF4-FFF2-40B4-BE49-F238E27FC236}">
                <a16:creationId xmlns:a16="http://schemas.microsoft.com/office/drawing/2014/main" id="{653905CD-E12E-4641-B6BD-6080B206EEDC}"/>
              </a:ext>
            </a:extLst>
          </p:cNvPr>
          <p:cNvSpPr txBox="1"/>
          <p:nvPr/>
        </p:nvSpPr>
        <p:spPr>
          <a:xfrm>
            <a:off x="4645535" y="5195822"/>
            <a:ext cx="7345359" cy="1384995"/>
          </a:xfrm>
          <a:prstGeom prst="rect">
            <a:avLst/>
          </a:prstGeom>
          <a:solidFill>
            <a:schemeClr val="bg1"/>
          </a:solidFill>
          <a:ln>
            <a:solidFill>
              <a:schemeClr val="tx1"/>
            </a:solidFill>
          </a:ln>
        </p:spPr>
        <p:txBody>
          <a:bodyPr wrap="square" rtlCol="0">
            <a:spAutoFit/>
          </a:bodyPr>
          <a:lstStyle/>
          <a:p>
            <a:pPr algn="just"/>
            <a:r>
              <a:rPr lang="es-ES" sz="1400" dirty="0">
                <a:latin typeface="Arial" panose="020B0604020202020204" pitchFamily="34" charset="0"/>
                <a:cs typeface="Arial" panose="020B0604020202020204" pitchFamily="34" charset="0"/>
              </a:rPr>
              <a:t>Hasta la SE31 se analizaron 601 muestras positivas a dengue por Serología (Prueba de ELISA-NS1) de las cuales 94 con resultado negativo y 507 fueron identificadas; 316 (</a:t>
            </a:r>
            <a:r>
              <a:rPr lang="es-ES" sz="1400" b="1" dirty="0">
                <a:latin typeface="Arial" panose="020B0604020202020204" pitchFamily="34" charset="0"/>
                <a:cs typeface="Arial" panose="020B0604020202020204" pitchFamily="34" charset="0"/>
              </a:rPr>
              <a:t>62%) </a:t>
            </a:r>
            <a:r>
              <a:rPr lang="es-ES" sz="1400" dirty="0">
                <a:latin typeface="Arial" panose="020B0604020202020204" pitchFamily="34" charset="0"/>
                <a:cs typeface="Arial" panose="020B0604020202020204" pitchFamily="34" charset="0"/>
              </a:rPr>
              <a:t>corresponden al Serotipo Denv-1 identificado en 13 distritos; 151 </a:t>
            </a:r>
            <a:r>
              <a:rPr lang="es-ES" sz="1400" b="1" dirty="0">
                <a:latin typeface="Arial" panose="020B0604020202020204" pitchFamily="34" charset="0"/>
                <a:cs typeface="Arial" panose="020B0604020202020204" pitchFamily="34" charset="0"/>
              </a:rPr>
              <a:t>(30%)</a:t>
            </a:r>
            <a:r>
              <a:rPr lang="es-ES" sz="1400" dirty="0">
                <a:latin typeface="Arial" panose="020B0604020202020204" pitchFamily="34" charset="0"/>
                <a:cs typeface="Arial" panose="020B0604020202020204" pitchFamily="34" charset="0"/>
              </a:rPr>
              <a:t> corresponde al Serotipo Denv-2 identificado en 11 distritos, principalmente en las provincias de Alto Amazonas, </a:t>
            </a:r>
            <a:r>
              <a:rPr lang="es-ES" sz="1400" dirty="0" err="1">
                <a:latin typeface="Arial" panose="020B0604020202020204" pitchFamily="34" charset="0"/>
                <a:cs typeface="Arial" panose="020B0604020202020204" pitchFamily="34" charset="0"/>
              </a:rPr>
              <a:t>Datem</a:t>
            </a:r>
            <a:r>
              <a:rPr lang="es-ES" sz="1400" dirty="0">
                <a:latin typeface="Arial" panose="020B0604020202020204" pitchFamily="34" charset="0"/>
                <a:cs typeface="Arial" panose="020B0604020202020204" pitchFamily="34" charset="0"/>
              </a:rPr>
              <a:t> del Marañón, Maynas y Ucayali, y 40 casos correspondientes al serotipo Denv-3 (</a:t>
            </a:r>
            <a:r>
              <a:rPr lang="es-ES" sz="1400" b="1" dirty="0">
                <a:latin typeface="Arial" panose="020B0604020202020204" pitchFamily="34" charset="0"/>
                <a:cs typeface="Arial" panose="020B0604020202020204" pitchFamily="34" charset="0"/>
              </a:rPr>
              <a:t>8%</a:t>
            </a:r>
            <a:r>
              <a:rPr lang="es-ES" sz="1400" dirty="0">
                <a:latin typeface="Arial" panose="020B0604020202020204" pitchFamily="34" charset="0"/>
                <a:cs typeface="Arial" panose="020B0604020202020204" pitchFamily="34" charset="0"/>
              </a:rPr>
              <a:t>) en las provincias de Alto Amazonas (30) y Maynas (9). </a:t>
            </a:r>
            <a:endParaRPr lang="es-PE" sz="1400" dirty="0">
              <a:latin typeface="Arial" panose="020B0604020202020204" pitchFamily="34" charset="0"/>
              <a:cs typeface="Arial" panose="020B0604020202020204" pitchFamily="34" charset="0"/>
            </a:endParaRPr>
          </a:p>
        </p:txBody>
      </p:sp>
      <p:sp>
        <p:nvSpPr>
          <p:cNvPr id="19" name="CuadroTexto 18">
            <a:extLst>
              <a:ext uri="{FF2B5EF4-FFF2-40B4-BE49-F238E27FC236}">
                <a16:creationId xmlns:a16="http://schemas.microsoft.com/office/drawing/2014/main" id="{523A9B21-0778-42B0-AD9B-2920430DE131}"/>
              </a:ext>
            </a:extLst>
          </p:cNvPr>
          <p:cNvSpPr txBox="1"/>
          <p:nvPr/>
        </p:nvSpPr>
        <p:spPr>
          <a:xfrm>
            <a:off x="181469" y="6611962"/>
            <a:ext cx="3645814" cy="215444"/>
          </a:xfrm>
          <a:prstGeom prst="rect">
            <a:avLst/>
          </a:prstGeom>
          <a:noFill/>
          <a:ln>
            <a:noFill/>
          </a:ln>
        </p:spPr>
        <p:txBody>
          <a:bodyPr wrap="square" rtlCol="0">
            <a:spAutoFit/>
          </a:bodyPr>
          <a:lstStyle/>
          <a:p>
            <a:pPr algn="just"/>
            <a:r>
              <a:rPr lang="es-ES" sz="800" dirty="0">
                <a:latin typeface="Arial" panose="020B0604020202020204" pitchFamily="34" charset="0"/>
                <a:cs typeface="Arial" panose="020B0604020202020204" pitchFamily="34" charset="0"/>
              </a:rPr>
              <a:t>FUENTE: INS, </a:t>
            </a:r>
            <a:r>
              <a:rPr lang="es-ES" sz="800" dirty="0" err="1">
                <a:latin typeface="Arial" panose="020B0604020202020204" pitchFamily="34" charset="0"/>
                <a:cs typeface="Arial" panose="020B0604020202020204" pitchFamily="34" charset="0"/>
              </a:rPr>
              <a:t>NetLab</a:t>
            </a:r>
            <a:r>
              <a:rPr lang="es-ES" sz="800" dirty="0">
                <a:latin typeface="Arial" panose="020B0604020202020204" pitchFamily="34" charset="0"/>
                <a:cs typeface="Arial" panose="020B0604020202020204" pitchFamily="34" charset="0"/>
              </a:rPr>
              <a:t> V.02, LRRL-LORETO, Unidad de Biología Molecular</a:t>
            </a:r>
            <a:endParaRPr lang="es-PE" sz="800" dirty="0">
              <a:latin typeface="Arial" panose="020B0604020202020204" pitchFamily="34" charset="0"/>
              <a:cs typeface="Arial" panose="020B0604020202020204" pitchFamily="34" charset="0"/>
            </a:endParaRPr>
          </a:p>
        </p:txBody>
      </p:sp>
      <p:graphicFrame>
        <p:nvGraphicFramePr>
          <p:cNvPr id="12" name="Objeto 11">
            <a:extLst>
              <a:ext uri="{FF2B5EF4-FFF2-40B4-BE49-F238E27FC236}">
                <a16:creationId xmlns:a16="http://schemas.microsoft.com/office/drawing/2014/main" id="{0BB66704-A18B-4870-8350-F603049320F2}"/>
              </a:ext>
            </a:extLst>
          </p:cNvPr>
          <p:cNvGraphicFramePr>
            <a:graphicFrameLocks noChangeAspect="1"/>
          </p:cNvGraphicFramePr>
          <p:nvPr/>
        </p:nvGraphicFramePr>
        <p:xfrm>
          <a:off x="7513786" y="1078069"/>
          <a:ext cx="4011908" cy="3801309"/>
        </p:xfrm>
        <a:graphic>
          <a:graphicData uri="http://schemas.openxmlformats.org/presentationml/2006/ole">
            <mc:AlternateContent xmlns:mc="http://schemas.openxmlformats.org/markup-compatibility/2006">
              <mc:Choice xmlns:v="urn:schemas-microsoft-com:vml" Requires="v">
                <p:oleObj name="Worksheet" r:id="rId4" imgW="3629157" imgH="3438444" progId="Excel.Sheet.12">
                  <p:embed/>
                </p:oleObj>
              </mc:Choice>
              <mc:Fallback>
                <p:oleObj name="Worksheet" r:id="rId4" imgW="3629157" imgH="3438444" progId="Excel.Sheet.12">
                  <p:embed/>
                  <p:pic>
                    <p:nvPicPr>
                      <p:cNvPr id="12" name="Objeto 11">
                        <a:extLst>
                          <a:ext uri="{FF2B5EF4-FFF2-40B4-BE49-F238E27FC236}">
                            <a16:creationId xmlns:a16="http://schemas.microsoft.com/office/drawing/2014/main" id="{0BB66704-A18B-4870-8350-F603049320F2}"/>
                          </a:ext>
                        </a:extLst>
                      </p:cNvPr>
                      <p:cNvPicPr/>
                      <p:nvPr/>
                    </p:nvPicPr>
                    <p:blipFill>
                      <a:blip r:embed="rId5"/>
                      <a:stretch>
                        <a:fillRect/>
                      </a:stretch>
                    </p:blipFill>
                    <p:spPr>
                      <a:xfrm>
                        <a:off x="7513786" y="1078069"/>
                        <a:ext cx="4011908" cy="3801309"/>
                      </a:xfrm>
                      <a:prstGeom prst="rect">
                        <a:avLst/>
                      </a:prstGeom>
                    </p:spPr>
                  </p:pic>
                </p:oleObj>
              </mc:Fallback>
            </mc:AlternateContent>
          </a:graphicData>
        </a:graphic>
      </p:graphicFrame>
    </p:spTree>
    <p:extLst>
      <p:ext uri="{BB962C8B-B14F-4D97-AF65-F5344CB8AC3E}">
        <p14:creationId xmlns:p14="http://schemas.microsoft.com/office/powerpoint/2010/main" val="581676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446A1CA-358C-4B13-A029-FFA2B550F004}"/>
              </a:ext>
            </a:extLst>
          </p:cNvPr>
          <p:cNvSpPr txBox="1"/>
          <p:nvPr/>
        </p:nvSpPr>
        <p:spPr>
          <a:xfrm>
            <a:off x="119537" y="2105"/>
            <a:ext cx="11944350" cy="615553"/>
          </a:xfrm>
          <a:prstGeom prst="rect">
            <a:avLst/>
          </a:prstGeom>
          <a:solidFill>
            <a:srgbClr val="FFFFB3"/>
          </a:solidFill>
          <a:ln>
            <a:solidFill>
              <a:schemeClr val="tx1"/>
            </a:solidFill>
          </a:ln>
        </p:spPr>
        <p:txBody>
          <a:bodyPr wrap="square" rtlCol="0">
            <a:spAutoFit/>
          </a:bodyPr>
          <a:lstStyle/>
          <a:p>
            <a:pPr algn="ctr"/>
            <a:r>
              <a:rPr lang="es-MX" sz="1700" b="1" dirty="0">
                <a:solidFill>
                  <a:srgbClr val="002060"/>
                </a:solidFill>
                <a:latin typeface="Arial" panose="020B0604020202020204" pitchFamily="34" charset="0"/>
                <a:cs typeface="Arial" panose="020B0604020202020204" pitchFamily="34" charset="0"/>
              </a:rPr>
              <a:t>DIAGNÓSTICO DIFERENCIADO: CHIKUNGUNYA, MAYARO,OROPUCHE, ZIKA.</a:t>
            </a:r>
            <a:br>
              <a:rPr lang="es-MX" sz="1700" b="1" dirty="0">
                <a:solidFill>
                  <a:srgbClr val="002060"/>
                </a:solidFill>
                <a:latin typeface="Arial" panose="020B0604020202020204" pitchFamily="34" charset="0"/>
                <a:cs typeface="Arial" panose="020B0604020202020204" pitchFamily="34" charset="0"/>
              </a:rPr>
            </a:br>
            <a:r>
              <a:rPr lang="es-MX" sz="1700" b="1" dirty="0">
                <a:solidFill>
                  <a:srgbClr val="002060"/>
                </a:solidFill>
                <a:latin typeface="Arial" panose="020B0604020202020204" pitchFamily="34" charset="0"/>
                <a:cs typeface="Arial" panose="020B0604020202020204" pitchFamily="34" charset="0"/>
              </a:rPr>
              <a:t> (CORTE 10.08.2024)</a:t>
            </a:r>
          </a:p>
        </p:txBody>
      </p:sp>
      <p:sp>
        <p:nvSpPr>
          <p:cNvPr id="8" name="CuadroTexto 7">
            <a:extLst>
              <a:ext uri="{FF2B5EF4-FFF2-40B4-BE49-F238E27FC236}">
                <a16:creationId xmlns:a16="http://schemas.microsoft.com/office/drawing/2014/main" id="{D0B6AEEB-8762-47EA-92DF-E9B71DC4D4F0}"/>
              </a:ext>
            </a:extLst>
          </p:cNvPr>
          <p:cNvSpPr txBox="1"/>
          <p:nvPr/>
        </p:nvSpPr>
        <p:spPr>
          <a:xfrm>
            <a:off x="119537" y="6593652"/>
            <a:ext cx="4709660" cy="215444"/>
          </a:xfrm>
          <a:prstGeom prst="rect">
            <a:avLst/>
          </a:prstGeom>
          <a:noFill/>
        </p:spPr>
        <p:txBody>
          <a:bodyPr wrap="square" rtlCol="0">
            <a:spAutoFit/>
          </a:bodyPr>
          <a:lstStyle/>
          <a:p>
            <a:r>
              <a:rPr lang="es-MX" sz="800" dirty="0">
                <a:latin typeface="Arial" panose="020B0604020202020204" pitchFamily="34" charset="0"/>
                <a:cs typeface="Arial" panose="020B0604020202020204" pitchFamily="34" charset="0"/>
              </a:rPr>
              <a:t>Fuente:.  NetLabv.1. Instituto Nacional de Salud</a:t>
            </a:r>
          </a:p>
        </p:txBody>
      </p:sp>
      <p:sp>
        <p:nvSpPr>
          <p:cNvPr id="9" name="CuadroTexto 8">
            <a:extLst>
              <a:ext uri="{FF2B5EF4-FFF2-40B4-BE49-F238E27FC236}">
                <a16:creationId xmlns:a16="http://schemas.microsoft.com/office/drawing/2014/main" id="{24227438-08BE-4302-A3E1-B118A6FF2594}"/>
              </a:ext>
            </a:extLst>
          </p:cNvPr>
          <p:cNvSpPr txBox="1"/>
          <p:nvPr/>
        </p:nvSpPr>
        <p:spPr>
          <a:xfrm>
            <a:off x="119537" y="3109632"/>
            <a:ext cx="5622204" cy="215444"/>
          </a:xfrm>
          <a:prstGeom prst="rect">
            <a:avLst/>
          </a:prstGeom>
          <a:noFill/>
        </p:spPr>
        <p:txBody>
          <a:bodyPr wrap="square" rtlCol="0">
            <a:spAutoFit/>
          </a:bodyPr>
          <a:lstStyle/>
          <a:p>
            <a:r>
              <a:rPr lang="es-MX" sz="800" dirty="0">
                <a:latin typeface="Arial" panose="020B0604020202020204" pitchFamily="34" charset="0"/>
                <a:cs typeface="Arial" panose="020B0604020202020204" pitchFamily="34" charset="0"/>
              </a:rPr>
              <a:t>Fuente:.  NetLabv.1, (MAYARO, OROPUCHE); NetLabv.2.(ZIKA,CHIKUNGUNYA) Instituto Nacional de Salud</a:t>
            </a:r>
          </a:p>
        </p:txBody>
      </p:sp>
      <p:sp>
        <p:nvSpPr>
          <p:cNvPr id="11" name="CuadroTexto 10">
            <a:extLst>
              <a:ext uri="{FF2B5EF4-FFF2-40B4-BE49-F238E27FC236}">
                <a16:creationId xmlns:a16="http://schemas.microsoft.com/office/drawing/2014/main" id="{35B8EC45-7340-4C71-AF43-FCFA6156B5B8}"/>
              </a:ext>
            </a:extLst>
          </p:cNvPr>
          <p:cNvSpPr txBox="1"/>
          <p:nvPr/>
        </p:nvSpPr>
        <p:spPr>
          <a:xfrm>
            <a:off x="8126251" y="4155313"/>
            <a:ext cx="3937635" cy="276999"/>
          </a:xfrm>
          <a:prstGeom prst="rect">
            <a:avLst/>
          </a:prstGeom>
          <a:noFill/>
        </p:spPr>
        <p:txBody>
          <a:bodyPr wrap="square">
            <a:spAutoFit/>
          </a:bodyPr>
          <a:lstStyle/>
          <a:p>
            <a:pPr algn="just"/>
            <a:r>
              <a:rPr lang="es-MX" sz="1200" dirty="0">
                <a:latin typeface="Arial" panose="020B0604020202020204" pitchFamily="34" charset="0"/>
                <a:cs typeface="Arial" panose="020B0604020202020204" pitchFamily="34" charset="0"/>
              </a:rPr>
              <a:t>. </a:t>
            </a:r>
          </a:p>
        </p:txBody>
      </p:sp>
      <p:sp>
        <p:nvSpPr>
          <p:cNvPr id="12" name="CuadroTexto 11">
            <a:extLst>
              <a:ext uri="{FF2B5EF4-FFF2-40B4-BE49-F238E27FC236}">
                <a16:creationId xmlns:a16="http://schemas.microsoft.com/office/drawing/2014/main" id="{F91B020B-0FC7-4E9C-9804-9C4B354A8F50}"/>
              </a:ext>
            </a:extLst>
          </p:cNvPr>
          <p:cNvSpPr txBox="1"/>
          <p:nvPr/>
        </p:nvSpPr>
        <p:spPr>
          <a:xfrm>
            <a:off x="8126251" y="730810"/>
            <a:ext cx="3937635" cy="3231654"/>
          </a:xfrm>
          <a:prstGeom prst="rect">
            <a:avLst/>
          </a:prstGeom>
          <a:noFill/>
        </p:spPr>
        <p:txBody>
          <a:bodyPr wrap="square">
            <a:spAutoFit/>
          </a:bodyPr>
          <a:lstStyle/>
          <a:p>
            <a:pPr marL="171450" indent="-171450" algn="just">
              <a:buFont typeface="Arial" panose="020B0604020202020204" pitchFamily="34" charset="0"/>
              <a:buChar char="•"/>
            </a:pPr>
            <a:r>
              <a:rPr lang="es-MX" sz="1200" dirty="0">
                <a:latin typeface="Arial" panose="020B0604020202020204" pitchFamily="34" charset="0"/>
                <a:cs typeface="Arial" panose="020B0604020202020204" pitchFamily="34" charset="0"/>
              </a:rPr>
              <a:t>Se remitieron al Instituto Nacional de Salud (INS), 4666 muestras negativas al diagnóstico serológico de Dengue, para realizar un diagnóstico diferenciado de otras </a:t>
            </a:r>
            <a:r>
              <a:rPr lang="es-MX" sz="1200" dirty="0" err="1">
                <a:latin typeface="Arial" panose="020B0604020202020204" pitchFamily="34" charset="0"/>
                <a:cs typeface="Arial" panose="020B0604020202020204" pitchFamily="34" charset="0"/>
              </a:rPr>
              <a:t>arbovirosis</a:t>
            </a:r>
            <a:br>
              <a:rPr lang="es-MX" sz="1200" dirty="0">
                <a:latin typeface="Arial" panose="020B0604020202020204" pitchFamily="34" charset="0"/>
                <a:cs typeface="Arial" panose="020B0604020202020204" pitchFamily="34" charset="0"/>
              </a:rPr>
            </a:br>
            <a:r>
              <a:rPr lang="es-MX" sz="1200" b="1" dirty="0">
                <a:latin typeface="Arial" panose="020B0604020202020204" pitchFamily="34" charset="0"/>
                <a:cs typeface="Arial" panose="020B0604020202020204" pitchFamily="34" charset="0"/>
              </a:rPr>
              <a:t>MAYARO</a:t>
            </a:r>
            <a:r>
              <a:rPr lang="es-MX" sz="1200" dirty="0">
                <a:latin typeface="Arial" panose="020B0604020202020204" pitchFamily="34" charset="0"/>
                <a:cs typeface="Arial" panose="020B0604020202020204" pitchFamily="34" charset="0"/>
              </a:rPr>
              <a:t>: </a:t>
            </a:r>
            <a:r>
              <a:rPr lang="es-MX" sz="1200" b="1" dirty="0">
                <a:solidFill>
                  <a:srgbClr val="FF0000"/>
                </a:solidFill>
                <a:latin typeface="Arial" panose="020B0604020202020204" pitchFamily="34" charset="0"/>
                <a:cs typeface="Arial" panose="020B0604020202020204" pitchFamily="34" charset="0"/>
              </a:rPr>
              <a:t>5 positivas en marzo</a:t>
            </a:r>
            <a:r>
              <a:rPr lang="es-MX" sz="1200" dirty="0">
                <a:latin typeface="Arial" panose="020B0604020202020204" pitchFamily="34" charset="0"/>
                <a:cs typeface="Arial" panose="020B0604020202020204" pitchFamily="34" charset="0"/>
              </a:rPr>
              <a:t>, </a:t>
            </a:r>
            <a:r>
              <a:rPr lang="es-MX" sz="1200" b="1" dirty="0">
                <a:solidFill>
                  <a:srgbClr val="FF0000"/>
                </a:solidFill>
                <a:latin typeface="Arial" panose="020B0604020202020204" pitchFamily="34" charset="0"/>
                <a:cs typeface="Arial" panose="020B0604020202020204" pitchFamily="34" charset="0"/>
              </a:rPr>
              <a:t>43 positivas en abril</a:t>
            </a:r>
            <a:r>
              <a:rPr lang="es-MX" sz="1200" dirty="0">
                <a:solidFill>
                  <a:srgbClr val="FF0000"/>
                </a:solidFill>
                <a:latin typeface="Arial" panose="020B0604020202020204" pitchFamily="34" charset="0"/>
                <a:cs typeface="Arial" panose="020B0604020202020204" pitchFamily="34" charset="0"/>
              </a:rPr>
              <a:t>, </a:t>
            </a:r>
            <a:r>
              <a:rPr lang="es-MX" sz="1200" b="1" dirty="0">
                <a:solidFill>
                  <a:srgbClr val="FF0000"/>
                </a:solidFill>
                <a:latin typeface="Arial" panose="020B0604020202020204" pitchFamily="34" charset="0"/>
                <a:cs typeface="Arial" panose="020B0604020202020204" pitchFamily="34" charset="0"/>
              </a:rPr>
              <a:t>21 muestras positivas en mayo</a:t>
            </a:r>
            <a:r>
              <a:rPr lang="es-MX" sz="1200" dirty="0">
                <a:latin typeface="Arial" panose="020B0604020202020204" pitchFamily="34" charset="0"/>
                <a:cs typeface="Arial" panose="020B0604020202020204" pitchFamily="34" charset="0"/>
              </a:rPr>
              <a:t>, </a:t>
            </a:r>
            <a:r>
              <a:rPr lang="es-MX" sz="1200" b="1" dirty="0">
                <a:solidFill>
                  <a:srgbClr val="FF0000"/>
                </a:solidFill>
                <a:latin typeface="Arial" panose="020B0604020202020204" pitchFamily="34" charset="0"/>
                <a:cs typeface="Arial" panose="020B0604020202020204" pitchFamily="34" charset="0"/>
              </a:rPr>
              <a:t>35 positivo en junio, 22 positivos en julio Ninguna muestra positiva en lo que va de agosto</a:t>
            </a:r>
            <a:r>
              <a:rPr lang="es-MX" sz="1200" dirty="0">
                <a:latin typeface="Arial" panose="020B0604020202020204" pitchFamily="34" charset="0"/>
                <a:cs typeface="Arial" panose="020B0604020202020204" pitchFamily="34" charset="0"/>
              </a:rPr>
              <a:t>.</a:t>
            </a:r>
          </a:p>
          <a:p>
            <a:pPr marL="171450" indent="-171450" algn="just">
              <a:buFont typeface="Arial" panose="020B0604020202020204" pitchFamily="34" charset="0"/>
              <a:buChar char="•"/>
            </a:pPr>
            <a:r>
              <a:rPr lang="es-MX" sz="1200" b="1" dirty="0">
                <a:latin typeface="Arial" panose="020B0604020202020204" pitchFamily="34" charset="0"/>
                <a:cs typeface="Arial" panose="020B0604020202020204" pitchFamily="34" charset="0"/>
              </a:rPr>
              <a:t>OROPUCHE: </a:t>
            </a:r>
            <a:r>
              <a:rPr lang="es-MX" sz="1200" b="1" dirty="0">
                <a:solidFill>
                  <a:srgbClr val="FF0000"/>
                </a:solidFill>
                <a:latin typeface="Arial" panose="020B0604020202020204" pitchFamily="34" charset="0"/>
                <a:cs typeface="Arial" panose="020B0604020202020204" pitchFamily="34" charset="0"/>
              </a:rPr>
              <a:t>97 positivos en febrero</a:t>
            </a:r>
            <a:r>
              <a:rPr lang="es-MX" sz="1200" dirty="0">
                <a:latin typeface="Arial" panose="020B0604020202020204" pitchFamily="34" charset="0"/>
                <a:cs typeface="Arial" panose="020B0604020202020204" pitchFamily="34" charset="0"/>
              </a:rPr>
              <a:t>, </a:t>
            </a:r>
            <a:r>
              <a:rPr lang="es-MX" sz="1200" b="1" dirty="0">
                <a:solidFill>
                  <a:srgbClr val="FF0000"/>
                </a:solidFill>
                <a:latin typeface="Arial" panose="020B0604020202020204" pitchFamily="34" charset="0"/>
                <a:cs typeface="Arial" panose="020B0604020202020204" pitchFamily="34" charset="0"/>
              </a:rPr>
              <a:t>91 positivos en marzo</a:t>
            </a:r>
            <a:r>
              <a:rPr lang="es-MX" sz="1200" dirty="0">
                <a:latin typeface="Arial" panose="020B0604020202020204" pitchFamily="34" charset="0"/>
                <a:cs typeface="Arial" panose="020B0604020202020204" pitchFamily="34" charset="0"/>
              </a:rPr>
              <a:t>, </a:t>
            </a:r>
            <a:r>
              <a:rPr lang="es-MX" sz="1200" b="1" dirty="0">
                <a:solidFill>
                  <a:srgbClr val="FF0000"/>
                </a:solidFill>
                <a:latin typeface="Arial" panose="020B0604020202020204" pitchFamily="34" charset="0"/>
                <a:cs typeface="Arial" panose="020B0604020202020204" pitchFamily="34" charset="0"/>
              </a:rPr>
              <a:t>66 </a:t>
            </a:r>
            <a:r>
              <a:rPr lang="es-MX" sz="1200" b="1" dirty="0" err="1">
                <a:solidFill>
                  <a:srgbClr val="FF0000"/>
                </a:solidFill>
                <a:latin typeface="Arial" panose="020B0604020202020204" pitchFamily="34" charset="0"/>
                <a:cs typeface="Arial" panose="020B0604020202020204" pitchFamily="34" charset="0"/>
              </a:rPr>
              <a:t>positivosen</a:t>
            </a:r>
            <a:r>
              <a:rPr lang="es-MX" sz="1200" b="1" dirty="0">
                <a:solidFill>
                  <a:srgbClr val="FF0000"/>
                </a:solidFill>
                <a:latin typeface="Arial" panose="020B0604020202020204" pitchFamily="34" charset="0"/>
                <a:cs typeface="Arial" panose="020B0604020202020204" pitchFamily="34" charset="0"/>
              </a:rPr>
              <a:t> abril </a:t>
            </a:r>
            <a:r>
              <a:rPr lang="es-MX" sz="1200" dirty="0">
                <a:latin typeface="Arial" panose="020B0604020202020204" pitchFamily="34" charset="0"/>
                <a:cs typeface="Arial" panose="020B0604020202020204" pitchFamily="34" charset="0"/>
              </a:rPr>
              <a:t>, </a:t>
            </a:r>
            <a:r>
              <a:rPr lang="es-MX" sz="1200" b="1" dirty="0">
                <a:solidFill>
                  <a:srgbClr val="FF0000"/>
                </a:solidFill>
                <a:latin typeface="Arial" panose="020B0604020202020204" pitchFamily="34" charset="0"/>
                <a:cs typeface="Arial" panose="020B0604020202020204" pitchFamily="34" charset="0"/>
              </a:rPr>
              <a:t>22 positivos en mayo, 83 positivos en junio,34 en julio y ninguna muestra positiva en lo que va del mes de agosto</a:t>
            </a:r>
            <a:r>
              <a:rPr lang="es-MX" sz="1200" dirty="0">
                <a:latin typeface="Arial" panose="020B0604020202020204" pitchFamily="34" charset="0"/>
                <a:cs typeface="Arial" panose="020B0604020202020204" pitchFamily="34" charset="0"/>
              </a:rPr>
              <a:t>.</a:t>
            </a:r>
          </a:p>
          <a:p>
            <a:pPr marL="171450" indent="-171450" algn="just">
              <a:buFont typeface="Arial" panose="020B0604020202020204" pitchFamily="34" charset="0"/>
              <a:buChar char="•"/>
            </a:pPr>
            <a:r>
              <a:rPr lang="es-MX" sz="1200" dirty="0">
                <a:latin typeface="Arial" panose="020B0604020202020204" pitchFamily="34" charset="0"/>
                <a:cs typeface="Arial" panose="020B0604020202020204" pitchFamily="34" charset="0"/>
              </a:rPr>
              <a:t>Ningún positivo reportado para Zika y </a:t>
            </a:r>
            <a:r>
              <a:rPr lang="es-MX" sz="1200" dirty="0" err="1">
                <a:latin typeface="Arial" panose="020B0604020202020204" pitchFamily="34" charset="0"/>
                <a:cs typeface="Arial" panose="020B0604020202020204" pitchFamily="34" charset="0"/>
              </a:rPr>
              <a:t>Chicungunya</a:t>
            </a:r>
            <a:r>
              <a:rPr lang="es-MX" sz="1200" dirty="0">
                <a:latin typeface="Arial" panose="020B0604020202020204" pitchFamily="34" charset="0"/>
                <a:cs typeface="Arial" panose="020B0604020202020204" pitchFamily="34" charset="0"/>
              </a:rPr>
              <a:t>.</a:t>
            </a:r>
          </a:p>
          <a:p>
            <a:pPr algn="just"/>
            <a:r>
              <a:rPr lang="es-MX" sz="1200" dirty="0">
                <a:latin typeface="Arial" panose="020B0604020202020204" pitchFamily="34" charset="0"/>
                <a:cs typeface="Arial" panose="020B0604020202020204" pitchFamily="34" charset="0"/>
              </a:rPr>
              <a:t>Los resultados indican la circulación de los Virus </a:t>
            </a:r>
            <a:r>
              <a:rPr lang="es-MX" sz="1200" b="1" dirty="0" err="1">
                <a:solidFill>
                  <a:srgbClr val="FF0000"/>
                </a:solidFill>
                <a:latin typeface="Arial" panose="020B0604020202020204" pitchFamily="34" charset="0"/>
                <a:cs typeface="Arial" panose="020B0604020202020204" pitchFamily="34" charset="0"/>
              </a:rPr>
              <a:t>Mayaro</a:t>
            </a:r>
            <a:r>
              <a:rPr lang="es-MX" sz="1200" dirty="0">
                <a:latin typeface="Arial" panose="020B0604020202020204" pitchFamily="34" charset="0"/>
                <a:cs typeface="Arial" panose="020B0604020202020204" pitchFamily="34" charset="0"/>
              </a:rPr>
              <a:t>, desde el mes de </a:t>
            </a:r>
            <a:r>
              <a:rPr lang="es-MX" sz="1200" b="1" dirty="0">
                <a:solidFill>
                  <a:srgbClr val="FF0000"/>
                </a:solidFill>
                <a:latin typeface="Arial" panose="020B0604020202020204" pitchFamily="34" charset="0"/>
                <a:cs typeface="Arial" panose="020B0604020202020204" pitchFamily="34" charset="0"/>
              </a:rPr>
              <a:t>marzo</a:t>
            </a:r>
            <a:r>
              <a:rPr lang="es-MX" sz="1200" dirty="0">
                <a:latin typeface="Arial" panose="020B0604020202020204" pitchFamily="34" charset="0"/>
                <a:cs typeface="Arial" panose="020B0604020202020204" pitchFamily="34" charset="0"/>
              </a:rPr>
              <a:t> y </a:t>
            </a:r>
            <a:r>
              <a:rPr lang="es-MX" sz="1200" b="1" dirty="0" err="1">
                <a:solidFill>
                  <a:srgbClr val="FF0000"/>
                </a:solidFill>
                <a:latin typeface="Arial" panose="020B0604020202020204" pitchFamily="34" charset="0"/>
                <a:cs typeface="Arial" panose="020B0604020202020204" pitchFamily="34" charset="0"/>
              </a:rPr>
              <a:t>Oropuche</a:t>
            </a:r>
            <a:r>
              <a:rPr lang="es-MX" sz="1200" dirty="0">
                <a:latin typeface="Arial" panose="020B0604020202020204" pitchFamily="34" charset="0"/>
                <a:cs typeface="Arial" panose="020B0604020202020204" pitchFamily="34" charset="0"/>
              </a:rPr>
              <a:t> desde el mes de</a:t>
            </a:r>
            <a:r>
              <a:rPr lang="es-MX" sz="1200" b="1" dirty="0">
                <a:solidFill>
                  <a:srgbClr val="FF0000"/>
                </a:solidFill>
                <a:latin typeface="Arial" panose="020B0604020202020204" pitchFamily="34" charset="0"/>
                <a:cs typeface="Arial" panose="020B0604020202020204" pitchFamily="34" charset="0"/>
              </a:rPr>
              <a:t> febrero </a:t>
            </a:r>
            <a:r>
              <a:rPr lang="es-MX" sz="1200" dirty="0">
                <a:latin typeface="Arial" panose="020B0604020202020204" pitchFamily="34" charset="0"/>
                <a:cs typeface="Arial" panose="020B0604020202020204" pitchFamily="34" charset="0"/>
              </a:rPr>
              <a:t>en la Región Loreto. </a:t>
            </a:r>
          </a:p>
        </p:txBody>
      </p:sp>
      <p:sp>
        <p:nvSpPr>
          <p:cNvPr id="15" name="CuadroTexto 14">
            <a:extLst>
              <a:ext uri="{FF2B5EF4-FFF2-40B4-BE49-F238E27FC236}">
                <a16:creationId xmlns:a16="http://schemas.microsoft.com/office/drawing/2014/main" id="{0B43D91A-B76A-4118-A926-79C475428518}"/>
              </a:ext>
            </a:extLst>
          </p:cNvPr>
          <p:cNvSpPr txBox="1"/>
          <p:nvPr/>
        </p:nvSpPr>
        <p:spPr>
          <a:xfrm>
            <a:off x="422910" y="675518"/>
            <a:ext cx="7932420" cy="338554"/>
          </a:xfrm>
          <a:prstGeom prst="rect">
            <a:avLst/>
          </a:prstGeom>
          <a:noFill/>
        </p:spPr>
        <p:txBody>
          <a:bodyPr wrap="square" rtlCol="0">
            <a:spAutoFit/>
          </a:bodyPr>
          <a:lstStyle/>
          <a:p>
            <a:pPr algn="ctr"/>
            <a:r>
              <a:rPr lang="es-MX" sz="1600" b="1" dirty="0"/>
              <a:t>NÚMERO DE MUESTRAS DE DIAGNOSTICO DIFERENCIADO REPORTADAS POR MESS</a:t>
            </a:r>
            <a:endParaRPr lang="es-PE" sz="1600" b="1" dirty="0"/>
          </a:p>
        </p:txBody>
      </p:sp>
      <p:sp>
        <p:nvSpPr>
          <p:cNvPr id="16" name="CuadroTexto 15">
            <a:extLst>
              <a:ext uri="{FF2B5EF4-FFF2-40B4-BE49-F238E27FC236}">
                <a16:creationId xmlns:a16="http://schemas.microsoft.com/office/drawing/2014/main" id="{C0DF8783-52BC-4C3E-AB05-9BD6C5E52133}"/>
              </a:ext>
            </a:extLst>
          </p:cNvPr>
          <p:cNvSpPr txBox="1"/>
          <p:nvPr/>
        </p:nvSpPr>
        <p:spPr>
          <a:xfrm>
            <a:off x="8126250" y="3914875"/>
            <a:ext cx="3966863" cy="2862322"/>
          </a:xfrm>
          <a:prstGeom prst="rect">
            <a:avLst/>
          </a:prstGeom>
          <a:noFill/>
        </p:spPr>
        <p:txBody>
          <a:bodyPr wrap="square" rtlCol="0">
            <a:spAutoFit/>
          </a:bodyPr>
          <a:lstStyle/>
          <a:p>
            <a:pPr algn="just"/>
            <a:r>
              <a:rPr lang="es-MX" sz="1200" dirty="0">
                <a:latin typeface="Arial" panose="020B0604020202020204" pitchFamily="34" charset="0"/>
                <a:cs typeface="Arial" panose="020B0604020202020204" pitchFamily="34" charset="0"/>
              </a:rPr>
              <a:t>Se observa la presencia del virus </a:t>
            </a:r>
            <a:r>
              <a:rPr lang="es-MX" sz="1200" dirty="0" err="1">
                <a:latin typeface="Arial" panose="020B0604020202020204" pitchFamily="34" charset="0"/>
                <a:cs typeface="Arial" panose="020B0604020202020204" pitchFamily="34" charset="0"/>
              </a:rPr>
              <a:t>Oropuche</a:t>
            </a:r>
            <a:r>
              <a:rPr lang="es-MX" sz="1200" dirty="0">
                <a:latin typeface="Arial" panose="020B0604020202020204" pitchFamily="34" charset="0"/>
                <a:cs typeface="Arial" panose="020B0604020202020204" pitchFamily="34" charset="0"/>
              </a:rPr>
              <a:t> desde el mes de febrero donde se reportaron 97 casos positivos, los mismos que fueron disminuyendo hacia el mes de marzo, abril y mayo, donde se reportaron solo 22 casos positivos, sin embargo hacia el mes de junio se observa un incremento considerable, disminuyendo en lo que va julio y agosto.</a:t>
            </a:r>
          </a:p>
          <a:p>
            <a:pPr algn="just"/>
            <a:r>
              <a:rPr lang="es-MX" sz="1200" dirty="0">
                <a:latin typeface="Arial" panose="020B0604020202020204" pitchFamily="34" charset="0"/>
                <a:cs typeface="Arial" panose="020B0604020202020204" pitchFamily="34" charset="0"/>
              </a:rPr>
              <a:t>La presencia del virus </a:t>
            </a:r>
            <a:r>
              <a:rPr lang="es-MX" sz="1200" dirty="0" err="1">
                <a:latin typeface="Arial" panose="020B0604020202020204" pitchFamily="34" charset="0"/>
                <a:cs typeface="Arial" panose="020B0604020202020204" pitchFamily="34" charset="0"/>
              </a:rPr>
              <a:t>Mayaro</a:t>
            </a:r>
            <a:r>
              <a:rPr lang="es-MX" sz="1200" dirty="0">
                <a:latin typeface="Arial" panose="020B0604020202020204" pitchFamily="34" charset="0"/>
                <a:cs typeface="Arial" panose="020B0604020202020204" pitchFamily="34" charset="0"/>
              </a:rPr>
              <a:t> en la región Loreto se observa desde el mes de marzo, con 5 casos positivos, en el mes de abril se produce un incremento de los casos, hacia el mes de julio se observa una disminución en los casos positivos</a:t>
            </a:r>
          </a:p>
          <a:p>
            <a:pPr algn="just"/>
            <a:r>
              <a:rPr lang="es-MX" sz="1200" dirty="0">
                <a:latin typeface="Arial" panose="020B0604020202020204" pitchFamily="34" charset="0"/>
                <a:cs typeface="Arial" panose="020B0604020202020204" pitchFamily="34" charset="0"/>
              </a:rPr>
              <a:t>La presencia del virus </a:t>
            </a:r>
            <a:r>
              <a:rPr lang="es-MX" sz="1200" dirty="0" err="1">
                <a:latin typeface="Arial" panose="020B0604020202020204" pitchFamily="34" charset="0"/>
                <a:cs typeface="Arial" panose="020B0604020202020204" pitchFamily="34" charset="0"/>
              </a:rPr>
              <a:t>Oropuche</a:t>
            </a:r>
            <a:r>
              <a:rPr lang="es-MX" sz="1200" dirty="0">
                <a:latin typeface="Arial" panose="020B0604020202020204" pitchFamily="34" charset="0"/>
                <a:cs typeface="Arial" panose="020B0604020202020204" pitchFamily="34" charset="0"/>
              </a:rPr>
              <a:t> es mayor en relación a la presencia del virus </a:t>
            </a:r>
            <a:r>
              <a:rPr lang="es-MX" sz="1200" dirty="0" err="1">
                <a:latin typeface="Arial" panose="020B0604020202020204" pitchFamily="34" charset="0"/>
                <a:cs typeface="Arial" panose="020B0604020202020204" pitchFamily="34" charset="0"/>
              </a:rPr>
              <a:t>Mayaro</a:t>
            </a:r>
            <a:r>
              <a:rPr lang="es-MX" sz="1200" dirty="0">
                <a:latin typeface="Arial" panose="020B0604020202020204" pitchFamily="34" charset="0"/>
                <a:cs typeface="Arial" panose="020B0604020202020204" pitchFamily="34" charset="0"/>
              </a:rPr>
              <a:t>. Cabe indicar que para ambos virus los casos positivos están disminuyendo.</a:t>
            </a:r>
            <a:endParaRPr lang="es-PE" sz="1200" dirty="0">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62CC1E7D-6150-4C08-B9BB-2BADBEFD7101}"/>
              </a:ext>
            </a:extLst>
          </p:cNvPr>
          <p:cNvPicPr>
            <a:picLocks noChangeAspect="1"/>
          </p:cNvPicPr>
          <p:nvPr/>
        </p:nvPicPr>
        <p:blipFill>
          <a:blip r:embed="rId2"/>
          <a:stretch>
            <a:fillRect/>
          </a:stretch>
        </p:blipFill>
        <p:spPr>
          <a:xfrm>
            <a:off x="192279" y="1052217"/>
            <a:ext cx="7904745" cy="1872296"/>
          </a:xfrm>
          <a:prstGeom prst="rect">
            <a:avLst/>
          </a:prstGeom>
        </p:spPr>
      </p:pic>
      <p:pic>
        <p:nvPicPr>
          <p:cNvPr id="5" name="Imagen 4">
            <a:extLst>
              <a:ext uri="{FF2B5EF4-FFF2-40B4-BE49-F238E27FC236}">
                <a16:creationId xmlns:a16="http://schemas.microsoft.com/office/drawing/2014/main" id="{3CF51642-CADB-4693-B343-E748CA2BA199}"/>
              </a:ext>
            </a:extLst>
          </p:cNvPr>
          <p:cNvPicPr>
            <a:picLocks noChangeAspect="1"/>
          </p:cNvPicPr>
          <p:nvPr/>
        </p:nvPicPr>
        <p:blipFill>
          <a:blip r:embed="rId3"/>
          <a:stretch>
            <a:fillRect/>
          </a:stretch>
        </p:blipFill>
        <p:spPr>
          <a:xfrm>
            <a:off x="192279" y="3429000"/>
            <a:ext cx="7904744" cy="3176831"/>
          </a:xfrm>
          <a:prstGeom prst="rect">
            <a:avLst/>
          </a:prstGeom>
        </p:spPr>
      </p:pic>
    </p:spTree>
    <p:extLst>
      <p:ext uri="{BB962C8B-B14F-4D97-AF65-F5344CB8AC3E}">
        <p14:creationId xmlns:p14="http://schemas.microsoft.com/office/powerpoint/2010/main" val="3960656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5579" y="2701328"/>
            <a:ext cx="11539728" cy="833584"/>
          </a:xfrm>
        </p:spPr>
        <p:txBody>
          <a:bodyPr>
            <a:noAutofit/>
          </a:bodyPr>
          <a:lstStyle/>
          <a:p>
            <a:r>
              <a:rPr lang="es-PE" sz="4000" b="1" dirty="0">
                <a:solidFill>
                  <a:srgbClr val="002060"/>
                </a:solidFill>
              </a:rPr>
              <a:t>CONTROL VECTORIAL</a:t>
            </a:r>
            <a:endParaRPr lang="en-US" sz="4000" b="1" dirty="0">
              <a:solidFill>
                <a:srgbClr val="002060"/>
              </a:solidFill>
            </a:endParaRPr>
          </a:p>
        </p:txBody>
      </p:sp>
      <p:sp>
        <p:nvSpPr>
          <p:cNvPr id="3" name="Subtítulo 2"/>
          <p:cNvSpPr>
            <a:spLocks noGrp="1"/>
          </p:cNvSpPr>
          <p:nvPr>
            <p:ph type="subTitle" idx="1"/>
          </p:nvPr>
        </p:nvSpPr>
        <p:spPr>
          <a:xfrm>
            <a:off x="0" y="4016690"/>
            <a:ext cx="12192000" cy="430466"/>
          </a:xfrm>
          <a:solidFill>
            <a:schemeClr val="accent5">
              <a:lumMod val="40000"/>
              <a:lumOff val="60000"/>
            </a:schemeClr>
          </a:solidFill>
        </p:spPr>
        <p:txBody>
          <a:bodyPr anchor="ctr">
            <a:normAutofit/>
          </a:bodyPr>
          <a:lstStyle/>
          <a:p>
            <a:r>
              <a:rPr lang="es-MX" sz="2000" b="1" dirty="0">
                <a:solidFill>
                  <a:schemeClr val="accent5">
                    <a:lumMod val="75000"/>
                  </a:schemeClr>
                </a:solidFill>
                <a:latin typeface="Arial" panose="020B0604020202020204" pitchFamily="34" charset="0"/>
                <a:cs typeface="Arial" panose="020B0604020202020204" pitchFamily="34" charset="0"/>
              </a:rPr>
              <a:t>DIRECCIÓN DE SALUD AMBIENTAL</a:t>
            </a:r>
            <a:endParaRPr lang="en-US" sz="2000" b="1" dirty="0">
              <a:solidFill>
                <a:schemeClr val="accent5">
                  <a:lumMod val="75000"/>
                </a:schemeClr>
              </a:solidFill>
              <a:latin typeface="Arial" panose="020B0604020202020204" pitchFamily="34" charset="0"/>
              <a:cs typeface="Arial" panose="020B0604020202020204" pitchFamily="34" charset="0"/>
            </a:endParaRPr>
          </a:p>
        </p:txBody>
      </p:sp>
      <p:sp>
        <p:nvSpPr>
          <p:cNvPr id="4" name="CuadroTexto 3"/>
          <p:cNvSpPr txBox="1"/>
          <p:nvPr/>
        </p:nvSpPr>
        <p:spPr>
          <a:xfrm flipH="1">
            <a:off x="3148769" y="5253842"/>
            <a:ext cx="5742204" cy="646331"/>
          </a:xfrm>
          <a:prstGeom prst="rect">
            <a:avLst/>
          </a:prstGeom>
          <a:noFill/>
        </p:spPr>
        <p:txBody>
          <a:bodyPr wrap="square" rtlCol="0">
            <a:spAutoFit/>
          </a:bodyPr>
          <a:lstStyle/>
          <a:p>
            <a:pPr algn="ctr"/>
            <a:r>
              <a:rPr lang="es-MX" b="1" dirty="0">
                <a:solidFill>
                  <a:srgbClr val="C00000"/>
                </a:solidFill>
                <a:latin typeface="Arial" panose="020B0604020202020204" pitchFamily="34" charset="0"/>
                <a:cs typeface="Arial" panose="020B0604020202020204" pitchFamily="34" charset="0"/>
              </a:rPr>
              <a:t>REPORTE N°31: SE 31.2024</a:t>
            </a:r>
          </a:p>
          <a:p>
            <a:pPr algn="ctr"/>
            <a:r>
              <a:rPr lang="es-MX" b="1" dirty="0">
                <a:solidFill>
                  <a:srgbClr val="C00000"/>
                </a:solidFill>
                <a:latin typeface="Arial" panose="020B0604020202020204" pitchFamily="34" charset="0"/>
                <a:cs typeface="Arial" panose="020B0604020202020204" pitchFamily="34" charset="0"/>
              </a:rPr>
              <a:t>(Corte, 03 AGOSTO 2024)</a:t>
            </a:r>
            <a:endParaRPr lang="en-US" b="1" dirty="0">
              <a:solidFill>
                <a:srgbClr val="C00000"/>
              </a:solidFill>
              <a:latin typeface="Arial" panose="020B0604020202020204" pitchFamily="34" charset="0"/>
              <a:cs typeface="Arial" panose="020B0604020202020204" pitchFamily="34" charset="0"/>
            </a:endParaRPr>
          </a:p>
        </p:txBody>
      </p:sp>
      <p:sp>
        <p:nvSpPr>
          <p:cNvPr id="7" name="CuadroTexto 6"/>
          <p:cNvSpPr txBox="1"/>
          <p:nvPr/>
        </p:nvSpPr>
        <p:spPr>
          <a:xfrm>
            <a:off x="4900013" y="4721266"/>
            <a:ext cx="2239716" cy="307777"/>
          </a:xfrm>
          <a:prstGeom prst="rect">
            <a:avLst/>
          </a:prstGeom>
          <a:noFill/>
        </p:spPr>
        <p:txBody>
          <a:bodyPr wrap="none" rtlCol="0">
            <a:spAutoFit/>
          </a:bodyPr>
          <a:lstStyle/>
          <a:p>
            <a:r>
              <a:rPr lang="es-MX" sz="1400" b="1" dirty="0">
                <a:latin typeface="Arial" panose="020B0604020202020204" pitchFamily="34" charset="0"/>
                <a:cs typeface="Arial" panose="020B0604020202020204" pitchFamily="34" charset="0"/>
              </a:rPr>
              <a:t>UNIDAD DE VIROLOGIA</a:t>
            </a:r>
            <a:endParaRPr lang="en-US" sz="1400" b="1"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D981BAD9-C809-4F5B-B334-0ABC4B28D075}"/>
              </a:ext>
            </a:extLst>
          </p:cNvPr>
          <p:cNvPicPr>
            <a:picLocks noChangeAspect="1"/>
          </p:cNvPicPr>
          <p:nvPr/>
        </p:nvPicPr>
        <p:blipFill>
          <a:blip r:embed="rId2"/>
          <a:stretch>
            <a:fillRect/>
          </a:stretch>
        </p:blipFill>
        <p:spPr>
          <a:xfrm>
            <a:off x="3963357" y="274145"/>
            <a:ext cx="3397129" cy="1253317"/>
          </a:xfrm>
          <a:prstGeom prst="rect">
            <a:avLst/>
          </a:prstGeom>
        </p:spPr>
      </p:pic>
    </p:spTree>
    <p:extLst>
      <p:ext uri="{BB962C8B-B14F-4D97-AF65-F5344CB8AC3E}">
        <p14:creationId xmlns:p14="http://schemas.microsoft.com/office/powerpoint/2010/main" val="3423901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230AD28F-CA72-B60C-9F08-73F3F9110751}"/>
              </a:ext>
            </a:extLst>
          </p:cNvPr>
          <p:cNvSpPr txBox="1">
            <a:spLocks/>
          </p:cNvSpPr>
          <p:nvPr/>
        </p:nvSpPr>
        <p:spPr>
          <a:xfrm>
            <a:off x="1356284" y="304650"/>
            <a:ext cx="9141633" cy="786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400" b="1" dirty="0">
                <a:solidFill>
                  <a:srgbClr val="000000"/>
                </a:solidFill>
                <a:latin typeface="Calibri"/>
              </a:rPr>
              <a:t>IV CICLO DE TRATAMIENTO FOCAL EN LOS 37 SETORES DE LA CIUDAD DE IQUITOS (</a:t>
            </a:r>
            <a:r>
              <a:rPr lang="es-ES" sz="2400" b="1" kern="0" dirty="0">
                <a:solidFill>
                  <a:srgbClr val="000000"/>
                </a:solidFill>
                <a:latin typeface="Calibri"/>
              </a:rPr>
              <a:t>17 Junio</a:t>
            </a:r>
            <a:r>
              <a:rPr lang="es-ES" sz="2400" b="1" dirty="0">
                <a:solidFill>
                  <a:srgbClr val="000000"/>
                </a:solidFill>
                <a:latin typeface="Calibri"/>
              </a:rPr>
              <a:t> – 24 Julio 2024)</a:t>
            </a:r>
            <a:endParaRPr lang="es-PE" sz="2400" dirty="0"/>
          </a:p>
        </p:txBody>
      </p:sp>
      <p:sp>
        <p:nvSpPr>
          <p:cNvPr id="8" name="CuadroTexto 4">
            <a:extLst>
              <a:ext uri="{FF2B5EF4-FFF2-40B4-BE49-F238E27FC236}">
                <a16:creationId xmlns:a16="http://schemas.microsoft.com/office/drawing/2014/main" id="{ACE8C802-8CD9-779F-8E91-E2D5BB050F85}"/>
              </a:ext>
            </a:extLst>
          </p:cNvPr>
          <p:cNvSpPr txBox="1"/>
          <p:nvPr/>
        </p:nvSpPr>
        <p:spPr>
          <a:xfrm>
            <a:off x="742190" y="1784375"/>
            <a:ext cx="5552579" cy="1323439"/>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0" i="0" u="none" strike="noStrike" kern="1200" cap="none" spc="0" baseline="0" dirty="0">
                <a:solidFill>
                  <a:srgbClr val="000000"/>
                </a:solidFill>
                <a:uFillTx/>
                <a:latin typeface="Calibri"/>
              </a:rPr>
              <a:t>Se </a:t>
            </a:r>
            <a:r>
              <a:rPr lang="es-ES" sz="2000" dirty="0">
                <a:solidFill>
                  <a:srgbClr val="000000"/>
                </a:solidFill>
                <a:latin typeface="Calibri"/>
              </a:rPr>
              <a:t>culminó con el</a:t>
            </a:r>
            <a:r>
              <a:rPr lang="es-ES" sz="2000" b="0" i="0" u="none" strike="noStrike" kern="1200" cap="none" spc="0" baseline="0" dirty="0">
                <a:solidFill>
                  <a:srgbClr val="000000"/>
                </a:solidFill>
                <a:uFillTx/>
                <a:latin typeface="Calibri"/>
              </a:rPr>
              <a:t> </a:t>
            </a:r>
            <a:r>
              <a:rPr lang="es-ES" sz="2000" b="0" i="0" u="none" strike="noStrike" kern="0" cap="none" spc="0" baseline="0" dirty="0">
                <a:solidFill>
                  <a:srgbClr val="000000"/>
                </a:solidFill>
                <a:uFillTx/>
                <a:latin typeface="Calibri"/>
              </a:rPr>
              <a:t>IV Ciclo de C</a:t>
            </a:r>
            <a:r>
              <a:rPr lang="es-ES" sz="2000" b="0" i="0" u="none" strike="noStrike" kern="1200" cap="none" spc="0" baseline="0" dirty="0">
                <a:solidFill>
                  <a:srgbClr val="000000"/>
                </a:solidFill>
                <a:uFillTx/>
                <a:latin typeface="Calibri"/>
              </a:rPr>
              <a:t>ontrol Focal</a:t>
            </a:r>
            <a:r>
              <a:rPr lang="es-ES" sz="2000" b="0" i="0" u="none" strike="noStrike" kern="0" cap="none" spc="0" baseline="0" dirty="0">
                <a:solidFill>
                  <a:srgbClr val="000000"/>
                </a:solidFill>
                <a:uFillTx/>
                <a:latin typeface="Calibri"/>
              </a:rPr>
              <a:t> en los 37 sectores, los cuales están distribuidos en los cuatros distritos de la ciudad de Iquitos, </a:t>
            </a:r>
            <a:r>
              <a:rPr lang="es-ES" sz="2000" b="0" i="0" u="none" strike="noStrike" kern="1200" cap="none" spc="0" baseline="0" dirty="0">
                <a:solidFill>
                  <a:srgbClr val="000000"/>
                </a:solidFill>
                <a:uFillTx/>
                <a:latin typeface="Calibri"/>
              </a:rPr>
              <a:t>teniendo un avance de </a:t>
            </a:r>
            <a:r>
              <a:rPr lang="es-ES" sz="2000" dirty="0">
                <a:solidFill>
                  <a:srgbClr val="000000"/>
                </a:solidFill>
                <a:latin typeface="Calibri"/>
              </a:rPr>
              <a:t>72</a:t>
            </a:r>
            <a:r>
              <a:rPr lang="es-ES" sz="2000" b="0" i="0" u="none" strike="noStrike" kern="1200" cap="none" spc="0" baseline="0" dirty="0">
                <a:solidFill>
                  <a:srgbClr val="000000"/>
                </a:solidFill>
                <a:uFillTx/>
                <a:latin typeface="Calibri"/>
              </a:rPr>
              <a:t>.2%, como cobertura el </a:t>
            </a:r>
            <a:r>
              <a:rPr lang="es-ES" sz="2000" dirty="0">
                <a:solidFill>
                  <a:srgbClr val="000000"/>
                </a:solidFill>
                <a:latin typeface="Calibri"/>
              </a:rPr>
              <a:t>73.4</a:t>
            </a:r>
            <a:r>
              <a:rPr lang="es-ES" sz="2000" b="0" i="0" u="none" strike="noStrike" kern="1200" cap="none" spc="0" baseline="0" dirty="0">
                <a:solidFill>
                  <a:srgbClr val="000000"/>
                </a:solidFill>
                <a:uFillTx/>
                <a:latin typeface="Calibri"/>
              </a:rPr>
              <a:t>%</a:t>
            </a:r>
            <a:endParaRPr lang="es-PE" sz="2000" b="0" i="0" u="none" strike="noStrike" kern="1200" cap="none" spc="0" baseline="0" dirty="0">
              <a:solidFill>
                <a:srgbClr val="000000"/>
              </a:solidFill>
              <a:uFillTx/>
              <a:latin typeface="Calibri"/>
            </a:endParaRPr>
          </a:p>
        </p:txBody>
      </p:sp>
      <p:sp>
        <p:nvSpPr>
          <p:cNvPr id="10" name="CuadroTexto 1">
            <a:extLst>
              <a:ext uri="{FF2B5EF4-FFF2-40B4-BE49-F238E27FC236}">
                <a16:creationId xmlns:a16="http://schemas.microsoft.com/office/drawing/2014/main" id="{A71B887B-1925-5B6D-1ABA-5D2F6F6E696E}"/>
              </a:ext>
            </a:extLst>
          </p:cNvPr>
          <p:cNvSpPr txBox="1"/>
          <p:nvPr/>
        </p:nvSpPr>
        <p:spPr>
          <a:xfrm>
            <a:off x="7471815" y="6448082"/>
            <a:ext cx="4584061" cy="232277"/>
          </a:xfrm>
          <a:prstGeom prst="rect">
            <a:avLst/>
          </a:prstGeom>
        </p:spPr>
        <p:txBody>
          <a:bodyPr wrap="square" rtlCol="0"/>
          <a:ls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PE" sz="1000" dirty="0"/>
              <a:t>Fuente: Unidad de Vigilancia Entomológica</a:t>
            </a:r>
            <a:r>
              <a:rPr lang="es-PE" sz="1000" baseline="0" dirty="0"/>
              <a:t> y Control de Vectores – GERESA LORETO</a:t>
            </a:r>
            <a:endParaRPr lang="es-PE" sz="1000" dirty="0"/>
          </a:p>
        </p:txBody>
      </p:sp>
      <p:graphicFrame>
        <p:nvGraphicFramePr>
          <p:cNvPr id="2" name="Objeto 1">
            <a:extLst>
              <a:ext uri="{FF2B5EF4-FFF2-40B4-BE49-F238E27FC236}">
                <a16:creationId xmlns:a16="http://schemas.microsoft.com/office/drawing/2014/main" id="{5FFB2E22-910E-C374-EE3C-9ED0190CE43F}"/>
              </a:ext>
            </a:extLst>
          </p:cNvPr>
          <p:cNvGraphicFramePr>
            <a:graphicFrameLocks noChangeAspect="1"/>
          </p:cNvGraphicFramePr>
          <p:nvPr>
            <p:extLst>
              <p:ext uri="{D42A27DB-BD31-4B8C-83A1-F6EECF244321}">
                <p14:modId xmlns:p14="http://schemas.microsoft.com/office/powerpoint/2010/main" val="3057766545"/>
              </p:ext>
            </p:extLst>
          </p:nvPr>
        </p:nvGraphicFramePr>
        <p:xfrm>
          <a:off x="235074" y="3771646"/>
          <a:ext cx="7715620" cy="2404447"/>
        </p:xfrm>
        <a:graphic>
          <a:graphicData uri="http://schemas.openxmlformats.org/presentationml/2006/ole">
            <mc:AlternateContent xmlns:mc="http://schemas.openxmlformats.org/markup-compatibility/2006">
              <mc:Choice xmlns:v="urn:schemas-microsoft-com:vml" Requires="v">
                <p:oleObj name="Worksheet" r:id="rId2" imgW="10382205" imgH="2028667" progId="Excel.Sheet.12">
                  <p:embed/>
                </p:oleObj>
              </mc:Choice>
              <mc:Fallback>
                <p:oleObj name="Worksheet" r:id="rId2" imgW="10382205" imgH="2028667" progId="Excel.Sheet.12">
                  <p:embed/>
                  <p:pic>
                    <p:nvPicPr>
                      <p:cNvPr id="2" name="Objeto 1">
                        <a:extLst>
                          <a:ext uri="{FF2B5EF4-FFF2-40B4-BE49-F238E27FC236}">
                            <a16:creationId xmlns:a16="http://schemas.microsoft.com/office/drawing/2014/main" id="{5FFB2E22-910E-C374-EE3C-9ED0190CE43F}"/>
                          </a:ext>
                        </a:extLst>
                      </p:cNvPr>
                      <p:cNvPicPr/>
                      <p:nvPr/>
                    </p:nvPicPr>
                    <p:blipFill>
                      <a:blip r:embed="rId3"/>
                      <a:stretch>
                        <a:fillRect/>
                      </a:stretch>
                    </p:blipFill>
                    <p:spPr>
                      <a:xfrm>
                        <a:off x="235074" y="3771646"/>
                        <a:ext cx="7715620" cy="2404447"/>
                      </a:xfrm>
                      <a:prstGeom prst="rect">
                        <a:avLst/>
                      </a:prstGeom>
                    </p:spPr>
                  </p:pic>
                </p:oleObj>
              </mc:Fallback>
            </mc:AlternateContent>
          </a:graphicData>
        </a:graphic>
      </p:graphicFrame>
      <p:pic>
        <p:nvPicPr>
          <p:cNvPr id="5" name="Imagen 4">
            <a:extLst>
              <a:ext uri="{FF2B5EF4-FFF2-40B4-BE49-F238E27FC236}">
                <a16:creationId xmlns:a16="http://schemas.microsoft.com/office/drawing/2014/main" id="{F95190D7-E008-543B-502A-89A83CCFE7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6335" y="1090985"/>
            <a:ext cx="3879542" cy="5256547"/>
          </a:xfrm>
          <a:prstGeom prst="rect">
            <a:avLst/>
          </a:prstGeom>
        </p:spPr>
      </p:pic>
    </p:spTree>
    <p:extLst>
      <p:ext uri="{BB962C8B-B14F-4D97-AF65-F5344CB8AC3E}">
        <p14:creationId xmlns:p14="http://schemas.microsoft.com/office/powerpoint/2010/main" val="2102023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230AD28F-CA72-B60C-9F08-73F3F9110751}"/>
              </a:ext>
            </a:extLst>
          </p:cNvPr>
          <p:cNvSpPr txBox="1">
            <a:spLocks/>
          </p:cNvSpPr>
          <p:nvPr/>
        </p:nvSpPr>
        <p:spPr>
          <a:xfrm>
            <a:off x="1356284" y="304650"/>
            <a:ext cx="9141633" cy="786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400" b="1" dirty="0">
                <a:solidFill>
                  <a:srgbClr val="000000"/>
                </a:solidFill>
                <a:latin typeface="Calibri"/>
              </a:rPr>
              <a:t> AVANCE DEL V CICLO DE TRATAMIENTO FOCAL EN LOS 37 SETORES DE LA CIUDAD DE IQUITOS (</a:t>
            </a:r>
            <a:r>
              <a:rPr lang="es-ES" sz="2400" b="1" kern="0" dirty="0">
                <a:solidFill>
                  <a:srgbClr val="000000"/>
                </a:solidFill>
                <a:latin typeface="Calibri"/>
              </a:rPr>
              <a:t>31 Julio</a:t>
            </a:r>
            <a:r>
              <a:rPr lang="es-ES" sz="2400" b="1" dirty="0">
                <a:solidFill>
                  <a:srgbClr val="000000"/>
                </a:solidFill>
                <a:latin typeface="Calibri"/>
              </a:rPr>
              <a:t> – 11 Agosto 2024)</a:t>
            </a:r>
            <a:endParaRPr lang="es-PE" sz="2400" dirty="0"/>
          </a:p>
        </p:txBody>
      </p:sp>
      <p:sp>
        <p:nvSpPr>
          <p:cNvPr id="8" name="CuadroTexto 4">
            <a:extLst>
              <a:ext uri="{FF2B5EF4-FFF2-40B4-BE49-F238E27FC236}">
                <a16:creationId xmlns:a16="http://schemas.microsoft.com/office/drawing/2014/main" id="{ACE8C802-8CD9-779F-8E91-E2D5BB050F85}"/>
              </a:ext>
            </a:extLst>
          </p:cNvPr>
          <p:cNvSpPr txBox="1"/>
          <p:nvPr/>
        </p:nvSpPr>
        <p:spPr>
          <a:xfrm>
            <a:off x="699660" y="1320750"/>
            <a:ext cx="6328461" cy="1631216"/>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0" i="0" u="none" strike="noStrike" kern="1200" cap="none" spc="0" baseline="0" dirty="0">
                <a:solidFill>
                  <a:srgbClr val="000000"/>
                </a:solidFill>
                <a:uFillTx/>
                <a:latin typeface="Calibri"/>
              </a:rPr>
              <a:t>Se </a:t>
            </a:r>
            <a:r>
              <a:rPr lang="es-ES" sz="2000" dirty="0">
                <a:solidFill>
                  <a:srgbClr val="000000"/>
                </a:solidFill>
                <a:latin typeface="Calibri"/>
              </a:rPr>
              <a:t>está realizando</a:t>
            </a:r>
            <a:r>
              <a:rPr lang="es-ES" sz="2000" b="0" i="0" u="none" strike="noStrike" kern="1200" cap="none" spc="0" baseline="0" dirty="0">
                <a:solidFill>
                  <a:srgbClr val="000000"/>
                </a:solidFill>
                <a:uFillTx/>
                <a:latin typeface="Calibri"/>
              </a:rPr>
              <a:t> el avance del </a:t>
            </a:r>
            <a:r>
              <a:rPr lang="es-ES" sz="2000" b="0" i="0" u="none" strike="noStrike" kern="0" cap="none" spc="0" baseline="0" dirty="0">
                <a:solidFill>
                  <a:srgbClr val="000000"/>
                </a:solidFill>
                <a:uFillTx/>
                <a:latin typeface="Calibri"/>
              </a:rPr>
              <a:t>V Ciclo de C</a:t>
            </a:r>
            <a:r>
              <a:rPr lang="es-ES" sz="2000" b="0" i="0" u="none" strike="noStrike" kern="1200" cap="none" spc="0" baseline="0" dirty="0">
                <a:solidFill>
                  <a:srgbClr val="000000"/>
                </a:solidFill>
                <a:uFillTx/>
                <a:latin typeface="Calibri"/>
              </a:rPr>
              <a:t>ontrol Focal</a:t>
            </a:r>
            <a:r>
              <a:rPr lang="es-ES" sz="2000" b="0" i="0" u="none" strike="noStrike" kern="0" cap="none" spc="0" baseline="0" dirty="0">
                <a:solidFill>
                  <a:srgbClr val="000000"/>
                </a:solidFill>
                <a:uFillTx/>
                <a:latin typeface="Calibri"/>
              </a:rPr>
              <a:t> en los 37 sectores de la ciudad de Iquitos. </a:t>
            </a:r>
            <a:r>
              <a:rPr lang="es-ES" sz="2000" kern="0" dirty="0">
                <a:solidFill>
                  <a:srgbClr val="000000"/>
                </a:solidFill>
                <a:latin typeface="Calibri"/>
              </a:rPr>
              <a:t>El Avance</a:t>
            </a:r>
            <a:r>
              <a:rPr lang="es-ES" sz="2000" b="0" i="0" u="none" strike="noStrike" kern="0" cap="none" spc="0" baseline="0" dirty="0">
                <a:solidFill>
                  <a:srgbClr val="000000"/>
                </a:solidFill>
                <a:uFillTx/>
                <a:latin typeface="Calibri"/>
              </a:rPr>
              <a:t> registrado en el </a:t>
            </a:r>
            <a:r>
              <a:rPr lang="es-ES" sz="2000" kern="0" dirty="0">
                <a:solidFill>
                  <a:srgbClr val="000000"/>
                </a:solidFill>
                <a:latin typeface="Calibri"/>
              </a:rPr>
              <a:t>distrito de Punchana es de 20.6%, Iquitos</a:t>
            </a:r>
            <a:r>
              <a:rPr lang="es-ES" sz="2000" b="0" i="0" u="none" strike="noStrike" kern="0" cap="none" spc="0" baseline="0" dirty="0">
                <a:solidFill>
                  <a:srgbClr val="000000"/>
                </a:solidFill>
                <a:uFillTx/>
                <a:latin typeface="Calibri"/>
              </a:rPr>
              <a:t> con 17.6%, Belén con 16.6 y San Juan con 22.2%</a:t>
            </a:r>
            <a:r>
              <a:rPr lang="es-ES" sz="2000" kern="0" dirty="0">
                <a:solidFill>
                  <a:srgbClr val="000000"/>
                </a:solidFill>
                <a:latin typeface="Calibri"/>
              </a:rPr>
              <a:t>; </a:t>
            </a:r>
            <a:r>
              <a:rPr lang="es-ES" sz="2000" b="0" i="0" u="none" strike="noStrike" kern="1200" cap="none" spc="0" baseline="0" dirty="0">
                <a:solidFill>
                  <a:srgbClr val="000000"/>
                </a:solidFill>
                <a:uFillTx/>
                <a:latin typeface="Calibri"/>
              </a:rPr>
              <a:t>coberturando el 82.2% durante el avance en la cuidad de Iquitos</a:t>
            </a:r>
            <a:endParaRPr lang="es-PE" sz="2000" b="0" i="0" u="none" strike="noStrike" kern="1200" cap="none" spc="0" baseline="0" dirty="0">
              <a:solidFill>
                <a:srgbClr val="000000"/>
              </a:solidFill>
              <a:uFillTx/>
              <a:latin typeface="Calibri"/>
            </a:endParaRPr>
          </a:p>
        </p:txBody>
      </p:sp>
      <p:sp>
        <p:nvSpPr>
          <p:cNvPr id="10" name="CuadroTexto 1">
            <a:extLst>
              <a:ext uri="{FF2B5EF4-FFF2-40B4-BE49-F238E27FC236}">
                <a16:creationId xmlns:a16="http://schemas.microsoft.com/office/drawing/2014/main" id="{A71B887B-1925-5B6D-1ABA-5D2F6F6E696E}"/>
              </a:ext>
            </a:extLst>
          </p:cNvPr>
          <p:cNvSpPr txBox="1"/>
          <p:nvPr/>
        </p:nvSpPr>
        <p:spPr>
          <a:xfrm>
            <a:off x="7471815" y="6448082"/>
            <a:ext cx="4584061" cy="232277"/>
          </a:xfrm>
          <a:prstGeom prst="rect">
            <a:avLst/>
          </a:prstGeom>
        </p:spPr>
        <p:txBody>
          <a:bodyPr wrap="square" rtlCol="0"/>
          <a:ls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PE" sz="1000" dirty="0"/>
              <a:t>Fuente: Unidad de Vigilancia Entomológica</a:t>
            </a:r>
            <a:r>
              <a:rPr lang="es-PE" sz="1000" baseline="0" dirty="0"/>
              <a:t> y Control de Vectores – GERESA LORETO</a:t>
            </a:r>
            <a:endParaRPr lang="es-PE" sz="1000" dirty="0"/>
          </a:p>
        </p:txBody>
      </p:sp>
      <p:graphicFrame>
        <p:nvGraphicFramePr>
          <p:cNvPr id="4" name="Objeto 3">
            <a:extLst>
              <a:ext uri="{FF2B5EF4-FFF2-40B4-BE49-F238E27FC236}">
                <a16:creationId xmlns:a16="http://schemas.microsoft.com/office/drawing/2014/main" id="{0C824A7F-7CB0-C8E1-C15D-F2A871BE4228}"/>
              </a:ext>
            </a:extLst>
          </p:cNvPr>
          <p:cNvGraphicFramePr>
            <a:graphicFrameLocks noChangeAspect="1"/>
          </p:cNvGraphicFramePr>
          <p:nvPr/>
        </p:nvGraphicFramePr>
        <p:xfrm>
          <a:off x="233560" y="3489506"/>
          <a:ext cx="7552157" cy="2521258"/>
        </p:xfrm>
        <a:graphic>
          <a:graphicData uri="http://schemas.openxmlformats.org/presentationml/2006/ole">
            <mc:AlternateContent xmlns:mc="http://schemas.openxmlformats.org/markup-compatibility/2006">
              <mc:Choice xmlns:v="urn:schemas-microsoft-com:vml" Requires="v">
                <p:oleObj name="Worksheet" r:id="rId2" imgW="10382205" imgH="2028667" progId="Excel.Sheet.12">
                  <p:embed/>
                </p:oleObj>
              </mc:Choice>
              <mc:Fallback>
                <p:oleObj name="Worksheet" r:id="rId2" imgW="10382205" imgH="2028667" progId="Excel.Sheet.12">
                  <p:embed/>
                  <p:pic>
                    <p:nvPicPr>
                      <p:cNvPr id="4" name="Objeto 3">
                        <a:extLst>
                          <a:ext uri="{FF2B5EF4-FFF2-40B4-BE49-F238E27FC236}">
                            <a16:creationId xmlns:a16="http://schemas.microsoft.com/office/drawing/2014/main" id="{0C824A7F-7CB0-C8E1-C15D-F2A871BE4228}"/>
                          </a:ext>
                        </a:extLst>
                      </p:cNvPr>
                      <p:cNvPicPr/>
                      <p:nvPr/>
                    </p:nvPicPr>
                    <p:blipFill>
                      <a:blip r:embed="rId3"/>
                      <a:stretch>
                        <a:fillRect/>
                      </a:stretch>
                    </p:blipFill>
                    <p:spPr>
                      <a:xfrm>
                        <a:off x="233560" y="3489506"/>
                        <a:ext cx="7552157" cy="2521258"/>
                      </a:xfrm>
                      <a:prstGeom prst="rect">
                        <a:avLst/>
                      </a:prstGeom>
                    </p:spPr>
                  </p:pic>
                </p:oleObj>
              </mc:Fallback>
            </mc:AlternateContent>
          </a:graphicData>
        </a:graphic>
      </p:graphicFrame>
      <p:pic>
        <p:nvPicPr>
          <p:cNvPr id="9" name="Imagen 8">
            <a:extLst>
              <a:ext uri="{FF2B5EF4-FFF2-40B4-BE49-F238E27FC236}">
                <a16:creationId xmlns:a16="http://schemas.microsoft.com/office/drawing/2014/main" id="{F0A18222-6B95-6B61-F751-446797B06D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1126" y="1025371"/>
            <a:ext cx="4154750" cy="5348796"/>
          </a:xfrm>
          <a:prstGeom prst="rect">
            <a:avLst/>
          </a:prstGeom>
        </p:spPr>
      </p:pic>
    </p:spTree>
    <p:extLst>
      <p:ext uri="{BB962C8B-B14F-4D97-AF65-F5344CB8AC3E}">
        <p14:creationId xmlns:p14="http://schemas.microsoft.com/office/powerpoint/2010/main" val="695951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p:cNvSpPr/>
          <p:nvPr/>
        </p:nvSpPr>
        <p:spPr>
          <a:xfrm>
            <a:off x="0" y="0"/>
            <a:ext cx="12192000" cy="712361"/>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Enfermedades Notificadas según tipo de Diagnóstico</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Loreto, 2024 (S.E. 1-32).</a:t>
            </a:r>
          </a:p>
        </p:txBody>
      </p:sp>
      <p:sp>
        <p:nvSpPr>
          <p:cNvPr id="5" name="CuadroTexto 4"/>
          <p:cNvSpPr txBox="1"/>
          <p:nvPr/>
        </p:nvSpPr>
        <p:spPr>
          <a:xfrm>
            <a:off x="8282866" y="1021048"/>
            <a:ext cx="3266983" cy="5047536"/>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400" dirty="0">
                <a:effectLst/>
                <a:latin typeface="Arial" panose="020B0604020202020204" pitchFamily="34" charset="0"/>
                <a:cs typeface="Arial" panose="020B0604020202020204" pitchFamily="34" charset="0"/>
              </a:rPr>
              <a:t>Hasta  la SE 32-2024</a:t>
            </a:r>
            <a:r>
              <a:rPr lang="es-PE" sz="1400" b="0" dirty="0">
                <a:effectLst/>
                <a:latin typeface="Arial" panose="020B0604020202020204" pitchFamily="34" charset="0"/>
                <a:cs typeface="Arial" panose="020B0604020202020204" pitchFamily="34" charset="0"/>
              </a:rPr>
              <a:t> se reportaron 38 tipos de enfermedades de estas 21 fueron confirmadas en su totalidad, mientras que 17 de ellas reportan un porcentaje de casos probables sin confirmarse en su totalidad de las cuales 8 de ellas reportan mas del 50% de casos probables.</a:t>
            </a:r>
          </a:p>
          <a:p>
            <a:endParaRPr lang="es-PE" sz="1400" b="0" dirty="0">
              <a:effectLst/>
              <a:latin typeface="Arial" panose="020B0604020202020204" pitchFamily="34" charset="0"/>
              <a:cs typeface="Arial" panose="020B0604020202020204" pitchFamily="34" charset="0"/>
            </a:endParaRPr>
          </a:p>
          <a:p>
            <a:r>
              <a:rPr lang="es-PE" sz="1400" b="0" dirty="0">
                <a:effectLst/>
                <a:latin typeface="Arial" panose="020B0604020202020204" pitchFamily="34" charset="0"/>
                <a:cs typeface="Arial" panose="020B0604020202020204" pitchFamily="34" charset="0"/>
              </a:rPr>
              <a:t>Siendo dengue una de las enfermedades mas prevalente en la región Loreto, hasta la SE 32 reporta un 46.12% de casos con diagnostico probable de dengue sin signos de alarma y el 47.18% en dengue con signos de alarma.</a:t>
            </a:r>
          </a:p>
          <a:p>
            <a:endParaRPr lang="es-PE" sz="1400" b="0" dirty="0">
              <a:effectLst/>
              <a:latin typeface="Arial" panose="020B0604020202020204" pitchFamily="34" charset="0"/>
              <a:cs typeface="Arial" panose="020B0604020202020204" pitchFamily="34" charset="0"/>
            </a:endParaRPr>
          </a:p>
          <a:p>
            <a:r>
              <a:rPr lang="es-PE" sz="1400" b="0" dirty="0">
                <a:effectLst/>
                <a:latin typeface="Arial" panose="020B0604020202020204" pitchFamily="34" charset="0"/>
                <a:cs typeface="Arial" panose="020B0604020202020204" pitchFamily="34" charset="0"/>
              </a:rPr>
              <a:t>Las enfermedades que se mantiene como diagnóstico probable al 100% son: síndrome pulmonar por hanta virus, parálisis flácida aguda, Sarampión y tosferina.</a:t>
            </a:r>
          </a:p>
          <a:p>
            <a:endParaRPr lang="es-PE" sz="1400" b="0" dirty="0">
              <a:effectLst/>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163BF9B5-F9E5-4345-80F4-BCBCBA44C0B7}"/>
              </a:ext>
            </a:extLst>
          </p:cNvPr>
          <p:cNvSpPr txBox="1"/>
          <p:nvPr/>
        </p:nvSpPr>
        <p:spPr>
          <a:xfrm>
            <a:off x="137652" y="6664462"/>
            <a:ext cx="3333136" cy="200055"/>
          </a:xfrm>
          <a:prstGeom prst="rect">
            <a:avLst/>
          </a:prstGeom>
          <a:noFill/>
        </p:spPr>
        <p:txBody>
          <a:bodyPr wrap="square" rtlCol="0">
            <a:spAutoFit/>
          </a:bodyPr>
          <a:lstStyle/>
          <a:p>
            <a:r>
              <a:rPr lang="es-MX" sz="700" dirty="0"/>
              <a:t>Fuente: Base Noti Sp Dirección de Epidemiología 2024</a:t>
            </a:r>
          </a:p>
        </p:txBody>
      </p:sp>
      <p:pic>
        <p:nvPicPr>
          <p:cNvPr id="3" name="Imagen 2">
            <a:extLst>
              <a:ext uri="{FF2B5EF4-FFF2-40B4-BE49-F238E27FC236}">
                <a16:creationId xmlns:a16="http://schemas.microsoft.com/office/drawing/2014/main" id="{0E2C7EB4-0FB6-4523-B093-CD863770C58C}"/>
              </a:ext>
            </a:extLst>
          </p:cNvPr>
          <p:cNvPicPr>
            <a:picLocks noChangeAspect="1"/>
          </p:cNvPicPr>
          <p:nvPr/>
        </p:nvPicPr>
        <p:blipFill>
          <a:blip r:embed="rId2"/>
          <a:stretch>
            <a:fillRect/>
          </a:stretch>
        </p:blipFill>
        <p:spPr>
          <a:xfrm>
            <a:off x="229391" y="801488"/>
            <a:ext cx="7343261" cy="5889894"/>
          </a:xfrm>
          <a:prstGeom prst="rect">
            <a:avLst/>
          </a:prstGeom>
        </p:spPr>
      </p:pic>
    </p:spTree>
    <p:extLst>
      <p:ext uri="{BB962C8B-B14F-4D97-AF65-F5344CB8AC3E}">
        <p14:creationId xmlns:p14="http://schemas.microsoft.com/office/powerpoint/2010/main" val="2623545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60FD24-6409-77CB-53C5-33EF646BC248}"/>
              </a:ext>
            </a:extLst>
          </p:cNvPr>
          <p:cNvSpPr>
            <a:spLocks noGrp="1"/>
          </p:cNvSpPr>
          <p:nvPr>
            <p:ph type="title"/>
          </p:nvPr>
        </p:nvSpPr>
        <p:spPr>
          <a:xfrm>
            <a:off x="925002" y="612559"/>
            <a:ext cx="5170998" cy="683858"/>
          </a:xfrm>
        </p:spPr>
        <p:txBody>
          <a:bodyPr>
            <a:noAutofit/>
          </a:bodyPr>
          <a:lstStyle/>
          <a:p>
            <a:pPr algn="ctr"/>
            <a:r>
              <a:rPr lang="es-ES" sz="1800" b="1" dirty="0"/>
              <a:t>AVANCE DEL IV CICLO DE TRATAMIENTO FOCAL EN  LAS LOCALIDADES PERI URBANAS DE LA CIUDAD DE IQUITOS (17 Junio – 15 Julio 2024)</a:t>
            </a:r>
            <a:endParaRPr lang="es-PE" sz="1800" dirty="0"/>
          </a:p>
        </p:txBody>
      </p:sp>
      <p:sp>
        <p:nvSpPr>
          <p:cNvPr id="22" name="CuadroTexto 1">
            <a:extLst>
              <a:ext uri="{FF2B5EF4-FFF2-40B4-BE49-F238E27FC236}">
                <a16:creationId xmlns:a16="http://schemas.microsoft.com/office/drawing/2014/main" id="{0729558B-AE77-392A-D3D9-FE95C0F575AB}"/>
              </a:ext>
            </a:extLst>
          </p:cNvPr>
          <p:cNvSpPr txBox="1"/>
          <p:nvPr/>
        </p:nvSpPr>
        <p:spPr>
          <a:xfrm>
            <a:off x="7471815" y="6369857"/>
            <a:ext cx="4584061" cy="232277"/>
          </a:xfrm>
          <a:prstGeom prst="rect">
            <a:avLst/>
          </a:prstGeom>
        </p:spPr>
        <p:txBody>
          <a:bodyPr wrap="square" rtlCol="0"/>
          <a:ls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PE" sz="1000" dirty="0"/>
              <a:t>Fuente: Unidad de Vigilancia Entomológica</a:t>
            </a:r>
            <a:r>
              <a:rPr lang="es-PE" sz="1000" baseline="0" dirty="0"/>
              <a:t> y Control de Vectores – GERESA LORETO</a:t>
            </a:r>
            <a:endParaRPr lang="es-PE" sz="1000" dirty="0"/>
          </a:p>
        </p:txBody>
      </p:sp>
      <p:pic>
        <p:nvPicPr>
          <p:cNvPr id="2062" name="Text Box 1">
            <a:extLst>
              <a:ext uri="{FF2B5EF4-FFF2-40B4-BE49-F238E27FC236}">
                <a16:creationId xmlns:a16="http://schemas.microsoft.com/office/drawing/2014/main" id="{295C26A5-8D27-0324-5BF6-7C277CBE2A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171450"/>
            <a:ext cx="142875"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493E0994-F85B-CE86-93C6-014DDB839DCA}"/>
              </a:ext>
            </a:extLst>
          </p:cNvPr>
          <p:cNvSpPr txBox="1"/>
          <p:nvPr/>
        </p:nvSpPr>
        <p:spPr>
          <a:xfrm>
            <a:off x="925002" y="1951672"/>
            <a:ext cx="4952015" cy="1754326"/>
          </a:xfrm>
          <a:prstGeom prst="rect">
            <a:avLst/>
          </a:prstGeom>
          <a:noFill/>
        </p:spPr>
        <p:txBody>
          <a:bodyPr wrap="square" rtlCol="0">
            <a:spAutoFit/>
          </a:bodyPr>
          <a:lstStyle/>
          <a:p>
            <a:pPr algn="just"/>
            <a:r>
              <a:rPr lang="es-ES" dirty="0"/>
              <a:t>Se está realizando el avanzando del V Ciclo  del control larvario en las localidades de Peri urbanas de la ciudad de Iquitos, teniendo un cobertura campo en Santa Clara con 80.3%,  en Santo Tomás con 75% (IV ciclo), </a:t>
            </a:r>
            <a:r>
              <a:rPr lang="es-ES" dirty="0" err="1"/>
              <a:t>Quistococha</a:t>
            </a:r>
            <a:r>
              <a:rPr lang="es-ES" dirty="0"/>
              <a:t> con 65.6%, Delfines con 70.2%.</a:t>
            </a:r>
            <a:endParaRPr lang="es-PE" dirty="0"/>
          </a:p>
        </p:txBody>
      </p:sp>
      <p:graphicFrame>
        <p:nvGraphicFramePr>
          <p:cNvPr id="3" name="Objeto 2">
            <a:extLst>
              <a:ext uri="{FF2B5EF4-FFF2-40B4-BE49-F238E27FC236}">
                <a16:creationId xmlns:a16="http://schemas.microsoft.com/office/drawing/2014/main" id="{09B955E5-FC73-A21D-F58C-4880ED4F67A6}"/>
              </a:ext>
            </a:extLst>
          </p:cNvPr>
          <p:cNvGraphicFramePr>
            <a:graphicFrameLocks noChangeAspect="1"/>
          </p:cNvGraphicFramePr>
          <p:nvPr/>
        </p:nvGraphicFramePr>
        <p:xfrm>
          <a:off x="657225" y="4084255"/>
          <a:ext cx="11123443" cy="2072409"/>
        </p:xfrm>
        <a:graphic>
          <a:graphicData uri="http://schemas.openxmlformats.org/presentationml/2006/ole">
            <mc:AlternateContent xmlns:mc="http://schemas.openxmlformats.org/markup-compatibility/2006">
              <mc:Choice xmlns:v="urn:schemas-microsoft-com:vml" Requires="v">
                <p:oleObj name="Worksheet" r:id="rId4" imgW="14611395" imgH="2667171" progId="Excel.Sheet.12">
                  <p:embed/>
                </p:oleObj>
              </mc:Choice>
              <mc:Fallback>
                <p:oleObj name="Worksheet" r:id="rId4" imgW="14611395" imgH="2667171" progId="Excel.Sheet.12">
                  <p:embed/>
                  <p:pic>
                    <p:nvPicPr>
                      <p:cNvPr id="3" name="Objeto 2">
                        <a:extLst>
                          <a:ext uri="{FF2B5EF4-FFF2-40B4-BE49-F238E27FC236}">
                            <a16:creationId xmlns:a16="http://schemas.microsoft.com/office/drawing/2014/main" id="{09B955E5-FC73-A21D-F58C-4880ED4F67A6}"/>
                          </a:ext>
                        </a:extLst>
                      </p:cNvPr>
                      <p:cNvPicPr/>
                      <p:nvPr/>
                    </p:nvPicPr>
                    <p:blipFill>
                      <a:blip r:embed="rId5"/>
                      <a:stretch>
                        <a:fillRect/>
                      </a:stretch>
                    </p:blipFill>
                    <p:spPr>
                      <a:xfrm>
                        <a:off x="657225" y="4084255"/>
                        <a:ext cx="11123443" cy="2072409"/>
                      </a:xfrm>
                      <a:prstGeom prst="rect">
                        <a:avLst/>
                      </a:prstGeom>
                    </p:spPr>
                  </p:pic>
                </p:oleObj>
              </mc:Fallback>
            </mc:AlternateContent>
          </a:graphicData>
        </a:graphic>
      </p:graphicFrame>
      <p:pic>
        <p:nvPicPr>
          <p:cNvPr id="7" name="Imagen 6">
            <a:extLst>
              <a:ext uri="{FF2B5EF4-FFF2-40B4-BE49-F238E27FC236}">
                <a16:creationId xmlns:a16="http://schemas.microsoft.com/office/drawing/2014/main" id="{F344C1FB-A854-E2E3-9E1A-3A4A2EE240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89134" y="626099"/>
            <a:ext cx="3654057" cy="3186223"/>
          </a:xfrm>
          <a:prstGeom prst="rect">
            <a:avLst/>
          </a:prstGeom>
        </p:spPr>
      </p:pic>
    </p:spTree>
    <p:extLst>
      <p:ext uri="{BB962C8B-B14F-4D97-AF65-F5344CB8AC3E}">
        <p14:creationId xmlns:p14="http://schemas.microsoft.com/office/powerpoint/2010/main" val="530396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4058B869-188A-82EC-CAD3-E59A69DA656D}"/>
              </a:ext>
            </a:extLst>
          </p:cNvPr>
          <p:cNvSpPr>
            <a:spLocks noGrp="1"/>
          </p:cNvSpPr>
          <p:nvPr>
            <p:ph type="title"/>
          </p:nvPr>
        </p:nvSpPr>
        <p:spPr>
          <a:xfrm>
            <a:off x="698095" y="246744"/>
            <a:ext cx="10976453" cy="657023"/>
          </a:xfrm>
        </p:spPr>
        <p:txBody>
          <a:bodyPr>
            <a:noAutofit/>
          </a:bodyPr>
          <a:lstStyle/>
          <a:p>
            <a:pPr algn="ctr"/>
            <a:r>
              <a:rPr lang="es-ES" sz="1800" b="1" dirty="0"/>
              <a:t>ULTIMAS INTERVENCIONES DE TRATAMIENTO FOCAL EN  LAS IPRESS DE LA REGION LORETO UE 400 ABRIL-AGOSTO 2024</a:t>
            </a:r>
            <a:endParaRPr lang="es-PE" sz="1800" b="1" dirty="0"/>
          </a:p>
        </p:txBody>
      </p:sp>
      <p:sp>
        <p:nvSpPr>
          <p:cNvPr id="12" name="CuadroTexto 1">
            <a:extLst>
              <a:ext uri="{FF2B5EF4-FFF2-40B4-BE49-F238E27FC236}">
                <a16:creationId xmlns:a16="http://schemas.microsoft.com/office/drawing/2014/main" id="{B51655BF-228A-E0F5-0BC0-069D0B6D3114}"/>
              </a:ext>
            </a:extLst>
          </p:cNvPr>
          <p:cNvSpPr txBox="1"/>
          <p:nvPr/>
        </p:nvSpPr>
        <p:spPr>
          <a:xfrm>
            <a:off x="4314758" y="6445603"/>
            <a:ext cx="4935983" cy="23227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PE" sz="1000" dirty="0"/>
              <a:t>Fuente: Unidad de Vigilancia Entomológica</a:t>
            </a:r>
            <a:r>
              <a:rPr lang="es-PE" sz="1000" baseline="0" dirty="0"/>
              <a:t> y Control de Vectores – GERESA LORETO</a:t>
            </a:r>
            <a:endParaRPr lang="es-PE" sz="1000" dirty="0"/>
          </a:p>
        </p:txBody>
      </p:sp>
      <p:graphicFrame>
        <p:nvGraphicFramePr>
          <p:cNvPr id="5" name="Objeto 4">
            <a:extLst>
              <a:ext uri="{FF2B5EF4-FFF2-40B4-BE49-F238E27FC236}">
                <a16:creationId xmlns:a16="http://schemas.microsoft.com/office/drawing/2014/main" id="{4B4478A1-9538-F3BF-5880-F7BD5B151D97}"/>
              </a:ext>
            </a:extLst>
          </p:cNvPr>
          <p:cNvGraphicFramePr>
            <a:graphicFrameLocks noChangeAspect="1"/>
          </p:cNvGraphicFramePr>
          <p:nvPr/>
        </p:nvGraphicFramePr>
        <p:xfrm>
          <a:off x="422275" y="727075"/>
          <a:ext cx="8413750" cy="5741988"/>
        </p:xfrm>
        <a:graphic>
          <a:graphicData uri="http://schemas.openxmlformats.org/presentationml/2006/ole">
            <mc:AlternateContent xmlns:mc="http://schemas.openxmlformats.org/markup-compatibility/2006">
              <mc:Choice xmlns:v="urn:schemas-microsoft-com:vml" Requires="v">
                <p:oleObj name="Worksheet" r:id="rId2" imgW="9715590" imgH="7686517" progId="Excel.Sheet.12">
                  <p:embed/>
                </p:oleObj>
              </mc:Choice>
              <mc:Fallback>
                <p:oleObj name="Worksheet" r:id="rId2" imgW="9715590" imgH="7686517" progId="Excel.Sheet.12">
                  <p:embed/>
                  <p:pic>
                    <p:nvPicPr>
                      <p:cNvPr id="5" name="Objeto 4">
                        <a:extLst>
                          <a:ext uri="{FF2B5EF4-FFF2-40B4-BE49-F238E27FC236}">
                            <a16:creationId xmlns:a16="http://schemas.microsoft.com/office/drawing/2014/main" id="{4B4478A1-9538-F3BF-5880-F7BD5B151D97}"/>
                          </a:ext>
                        </a:extLst>
                      </p:cNvPr>
                      <p:cNvPicPr/>
                      <p:nvPr/>
                    </p:nvPicPr>
                    <p:blipFill>
                      <a:blip r:embed="rId3"/>
                      <a:stretch>
                        <a:fillRect/>
                      </a:stretch>
                    </p:blipFill>
                    <p:spPr>
                      <a:xfrm>
                        <a:off x="422275" y="727075"/>
                        <a:ext cx="8413750" cy="5741988"/>
                      </a:xfrm>
                      <a:prstGeom prst="rect">
                        <a:avLst/>
                      </a:prstGeom>
                    </p:spPr>
                  </p:pic>
                </p:oleObj>
              </mc:Fallback>
            </mc:AlternateContent>
          </a:graphicData>
        </a:graphic>
      </p:graphicFrame>
      <p:pic>
        <p:nvPicPr>
          <p:cNvPr id="8" name="Imagen 7">
            <a:extLst>
              <a:ext uri="{FF2B5EF4-FFF2-40B4-BE49-F238E27FC236}">
                <a16:creationId xmlns:a16="http://schemas.microsoft.com/office/drawing/2014/main" id="{D468B3B9-FED0-E838-5CA9-067E26E862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4484" y="1048882"/>
            <a:ext cx="3054166" cy="5429628"/>
          </a:xfrm>
          <a:prstGeom prst="rect">
            <a:avLst/>
          </a:prstGeom>
        </p:spPr>
      </p:pic>
    </p:spTree>
    <p:extLst>
      <p:ext uri="{BB962C8B-B14F-4D97-AF65-F5344CB8AC3E}">
        <p14:creationId xmlns:p14="http://schemas.microsoft.com/office/powerpoint/2010/main" val="1656918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B25ED88-639D-4AD8-B73B-E14B0396F5CD}"/>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897452" y="1774783"/>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03A2E6DB-9C4F-43CE-AC36-6E6E5852F64A}"/>
              </a:ext>
            </a:extLst>
          </p:cNvPr>
          <p:cNvSpPr>
            <a:spLocks noGrp="1"/>
          </p:cNvSpPr>
          <p:nvPr>
            <p:ph type="ctrTitle"/>
          </p:nvPr>
        </p:nvSpPr>
        <p:spPr>
          <a:xfrm>
            <a:off x="4988369" y="2582147"/>
            <a:ext cx="6022069" cy="1183988"/>
          </a:xfrm>
          <a:solidFill>
            <a:schemeClr val="accent4">
              <a:lumMod val="20000"/>
              <a:lumOff val="80000"/>
            </a:schemeClr>
          </a:solidFill>
        </p:spPr>
        <p:txBody>
          <a:bodyPr vert="horz" lIns="87105" tIns="43552" rIns="87105" bIns="43552" rtlCol="0" anchor="b">
            <a:normAutofit/>
          </a:bodyPr>
          <a:lstStyle/>
          <a:p>
            <a:r>
              <a:rPr lang="es-MX" sz="6287" b="1" dirty="0">
                <a:solidFill>
                  <a:schemeClr val="accent6">
                    <a:lumMod val="50000"/>
                  </a:schemeClr>
                </a:solidFill>
                <a:latin typeface="Algerian" panose="04020705040A02060702" pitchFamily="82" charset="0"/>
              </a:rPr>
              <a:t>LEPTOSPIROSIS</a:t>
            </a:r>
          </a:p>
        </p:txBody>
      </p:sp>
    </p:spTree>
    <p:extLst>
      <p:ext uri="{BB962C8B-B14F-4D97-AF65-F5344CB8AC3E}">
        <p14:creationId xmlns:p14="http://schemas.microsoft.com/office/powerpoint/2010/main" val="4194577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95250" y="5516669"/>
            <a:ext cx="12030075" cy="1236557"/>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487" b="1" dirty="0">
                <a:latin typeface="Arial" panose="020B0604020202020204" pitchFamily="34" charset="0"/>
                <a:cs typeface="Arial" panose="020B0604020202020204" pitchFamily="34" charset="0"/>
              </a:rPr>
              <a:t>Hasta  la S.E. 32-2024 se reportaron 2 596 casos de Leptospirosis, de las cuales se confirmaron </a:t>
            </a:r>
            <a:r>
              <a:rPr lang="es-ES" sz="1487" b="1" dirty="0">
                <a:solidFill>
                  <a:srgbClr val="FF0000"/>
                </a:solidFill>
                <a:latin typeface="Arial" panose="020B0604020202020204" pitchFamily="34" charset="0"/>
                <a:cs typeface="Arial" panose="020B0604020202020204" pitchFamily="34" charset="0"/>
              </a:rPr>
              <a:t>52.7% </a:t>
            </a:r>
            <a:r>
              <a:rPr lang="es-ES" sz="1487" b="1" dirty="0">
                <a:latin typeface="Arial" panose="020B0604020202020204" pitchFamily="34" charset="0"/>
                <a:cs typeface="Arial" panose="020B0604020202020204" pitchFamily="34" charset="0"/>
              </a:rPr>
              <a:t>(1367 casos), como probables 1229 (</a:t>
            </a:r>
            <a:r>
              <a:rPr lang="es-ES" sz="1487" b="1" dirty="0">
                <a:solidFill>
                  <a:srgbClr val="FF0000"/>
                </a:solidFill>
                <a:latin typeface="Arial" panose="020B0604020202020204" pitchFamily="34" charset="0"/>
                <a:cs typeface="Arial" panose="020B0604020202020204" pitchFamily="34" charset="0"/>
              </a:rPr>
              <a:t>47.3%</a:t>
            </a:r>
            <a:r>
              <a:rPr lang="es-ES" sz="1487" b="1" dirty="0">
                <a:latin typeface="Arial" panose="020B0604020202020204" pitchFamily="34" charset="0"/>
                <a:cs typeface="Arial" panose="020B0604020202020204" pitchFamily="34" charset="0"/>
              </a:rPr>
              <a:t>)</a:t>
            </a:r>
            <a:r>
              <a:rPr lang="es-ES" sz="1487" b="1" dirty="0">
                <a:solidFill>
                  <a:srgbClr val="FF0000"/>
                </a:solidFill>
                <a:latin typeface="Arial" panose="020B0604020202020204" pitchFamily="34" charset="0"/>
                <a:cs typeface="Arial" panose="020B0604020202020204" pitchFamily="34" charset="0"/>
              </a:rPr>
              <a:t> </a:t>
            </a:r>
            <a:r>
              <a:rPr lang="es-ES" sz="1487" b="1" dirty="0">
                <a:latin typeface="Arial" panose="020B0604020202020204" pitchFamily="34" charset="0"/>
                <a:cs typeface="Arial" panose="020B0604020202020204" pitchFamily="34" charset="0"/>
              </a:rPr>
              <a:t>aún pendiente de clasificación por Micro aglutinación (MAT). En el presente año, a partir de la asistencia técnica por parte del CDC/MINSA, se inicio la reclasificación de casos de Leptospirosis según definición operativa vigente. A partir de la SE 14, se visualiza un descenso de casos y se ubica de zona de SEGURIDAD. En el 2023, en el mismo periodo (hasta la SE-32) se notificaron 2644 casos de leptospirosis, 48 más que, en el 2024. </a:t>
            </a:r>
          </a:p>
        </p:txBody>
      </p:sp>
      <p:sp>
        <p:nvSpPr>
          <p:cNvPr id="6" name="CuadroTexto 5">
            <a:extLst>
              <a:ext uri="{FF2B5EF4-FFF2-40B4-BE49-F238E27FC236}">
                <a16:creationId xmlns:a16="http://schemas.microsoft.com/office/drawing/2014/main" id="{4A15D95D-50C2-E938-E4B3-4E473383FB76}"/>
              </a:ext>
            </a:extLst>
          </p:cNvPr>
          <p:cNvSpPr txBox="1"/>
          <p:nvPr/>
        </p:nvSpPr>
        <p:spPr>
          <a:xfrm>
            <a:off x="70557" y="5178803"/>
            <a:ext cx="3720393" cy="215444"/>
          </a:xfrm>
          <a:prstGeom prst="rect">
            <a:avLst/>
          </a:prstGeom>
          <a:noFill/>
        </p:spPr>
        <p:txBody>
          <a:bodyPr wrap="square" rtlCol="0">
            <a:spAutoFit/>
          </a:bodyPr>
          <a:lstStyle/>
          <a:p>
            <a:r>
              <a:rPr lang="es-MX" sz="800" dirty="0"/>
              <a:t>Fuente: Base de datos del Noti Web de la Dirección de Epidemiología- GERESA Loreto</a:t>
            </a:r>
          </a:p>
        </p:txBody>
      </p:sp>
      <p:pic>
        <p:nvPicPr>
          <p:cNvPr id="5" name="Imagen 4">
            <a:extLst>
              <a:ext uri="{FF2B5EF4-FFF2-40B4-BE49-F238E27FC236}">
                <a16:creationId xmlns:a16="http://schemas.microsoft.com/office/drawing/2014/main" id="{FB75E5D6-EB96-46CF-B5C9-226446ED11BE}"/>
              </a:ext>
            </a:extLst>
          </p:cNvPr>
          <p:cNvPicPr>
            <a:picLocks noChangeAspect="1"/>
          </p:cNvPicPr>
          <p:nvPr/>
        </p:nvPicPr>
        <p:blipFill>
          <a:blip r:embed="rId3"/>
          <a:stretch>
            <a:fillRect/>
          </a:stretch>
        </p:blipFill>
        <p:spPr>
          <a:xfrm>
            <a:off x="1125416" y="197885"/>
            <a:ext cx="9970476" cy="5259940"/>
          </a:xfrm>
          <a:prstGeom prst="rect">
            <a:avLst/>
          </a:prstGeom>
        </p:spPr>
      </p:pic>
    </p:spTree>
    <p:extLst>
      <p:ext uri="{BB962C8B-B14F-4D97-AF65-F5344CB8AC3E}">
        <p14:creationId xmlns:p14="http://schemas.microsoft.com/office/powerpoint/2010/main" val="21025934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760248"/>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Leptospirosis, por distritos y Semanas epidemiológicas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1 – 32 </a:t>
            </a: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- 2024 )</a:t>
            </a:r>
          </a:p>
        </p:txBody>
      </p:sp>
      <p:sp>
        <p:nvSpPr>
          <p:cNvPr id="8" name="Rectangle 7"/>
          <p:cNvSpPr/>
          <p:nvPr/>
        </p:nvSpPr>
        <p:spPr>
          <a:xfrm>
            <a:off x="589727" y="2163905"/>
            <a:ext cx="383676" cy="653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4" dirty="0"/>
          </a:p>
        </p:txBody>
      </p:sp>
      <p:sp>
        <p:nvSpPr>
          <p:cNvPr id="9" name="CuadroTexto 8">
            <a:extLst>
              <a:ext uri="{FF2B5EF4-FFF2-40B4-BE49-F238E27FC236}">
                <a16:creationId xmlns:a16="http://schemas.microsoft.com/office/drawing/2014/main" id="{F68360E4-B373-19F7-7A63-8CDFF041730C}"/>
              </a:ext>
            </a:extLst>
          </p:cNvPr>
          <p:cNvSpPr txBox="1"/>
          <p:nvPr/>
        </p:nvSpPr>
        <p:spPr>
          <a:xfrm>
            <a:off x="9791398" y="1109189"/>
            <a:ext cx="2335695" cy="5016758"/>
          </a:xfrm>
          <a:prstGeom prst="rect">
            <a:avLst/>
          </a:prstGeom>
          <a:noFill/>
          <a:ln>
            <a:solidFill>
              <a:schemeClr val="tx1"/>
            </a:solidFill>
          </a:ln>
        </p:spPr>
        <p:txBody>
          <a:bodyPr wrap="square" rtlCol="0">
            <a:spAutoFit/>
          </a:bodyPr>
          <a:lstStyle/>
          <a:p>
            <a:pPr algn="just"/>
            <a:r>
              <a:rPr lang="es-ES" sz="1600" b="1" dirty="0"/>
              <a:t>Hasta la SE 32-2024, de 42 distritos que reportan casos de leptospirosis, mientras que en le 2023 fueron 39. en el presente año 14 distritos reportan incremento de casos de leptospira hasta la fecha. Los distritos de Punchana y Alto Nanay reportan un incremento  de mas de 10 veces con respecto al 2023. 7 distritos que no reportaron caso el 2023 el presente año son considerados de riesgo. Así mismo 4 distritos de riesgo en el 2023 son negativos a leptospirosis en el 2024. </a:t>
            </a:r>
            <a:endParaRPr lang="es-MX" sz="1600" b="1" dirty="0"/>
          </a:p>
        </p:txBody>
      </p:sp>
      <p:pic>
        <p:nvPicPr>
          <p:cNvPr id="3" name="Imagen 2">
            <a:extLst>
              <a:ext uri="{FF2B5EF4-FFF2-40B4-BE49-F238E27FC236}">
                <a16:creationId xmlns:a16="http://schemas.microsoft.com/office/drawing/2014/main" id="{0E93267E-7DAD-47A5-A6E9-A24B6A9F1B53}"/>
              </a:ext>
            </a:extLst>
          </p:cNvPr>
          <p:cNvPicPr>
            <a:picLocks noChangeAspect="1"/>
          </p:cNvPicPr>
          <p:nvPr/>
        </p:nvPicPr>
        <p:blipFill rotWithShape="1">
          <a:blip r:embed="rId3"/>
          <a:srcRect l="2511" t="1666" r="4277"/>
          <a:stretch/>
        </p:blipFill>
        <p:spPr>
          <a:xfrm>
            <a:off x="141107" y="835497"/>
            <a:ext cx="2915179" cy="4345152"/>
          </a:xfrm>
          <a:prstGeom prst="rect">
            <a:avLst/>
          </a:prstGeom>
        </p:spPr>
      </p:pic>
      <p:pic>
        <p:nvPicPr>
          <p:cNvPr id="6" name="Imagen 5">
            <a:extLst>
              <a:ext uri="{FF2B5EF4-FFF2-40B4-BE49-F238E27FC236}">
                <a16:creationId xmlns:a16="http://schemas.microsoft.com/office/drawing/2014/main" id="{F5EEF909-D21C-417D-9C6F-4278C0C7F31B}"/>
              </a:ext>
            </a:extLst>
          </p:cNvPr>
          <p:cNvPicPr>
            <a:picLocks noChangeAspect="1"/>
          </p:cNvPicPr>
          <p:nvPr/>
        </p:nvPicPr>
        <p:blipFill>
          <a:blip r:embed="rId4"/>
          <a:stretch>
            <a:fillRect/>
          </a:stretch>
        </p:blipFill>
        <p:spPr>
          <a:xfrm>
            <a:off x="3056286" y="835497"/>
            <a:ext cx="6697012" cy="5564142"/>
          </a:xfrm>
          <a:prstGeom prst="rect">
            <a:avLst/>
          </a:prstGeom>
        </p:spPr>
      </p:pic>
    </p:spTree>
    <p:extLst>
      <p:ext uri="{BB962C8B-B14F-4D97-AF65-F5344CB8AC3E}">
        <p14:creationId xmlns:p14="http://schemas.microsoft.com/office/powerpoint/2010/main" val="1972086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a:extLst>
              <a:ext uri="{FF2B5EF4-FFF2-40B4-BE49-F238E27FC236}">
                <a16:creationId xmlns:a16="http://schemas.microsoft.com/office/drawing/2014/main" id="{4BC51FCB-C433-FECC-ACF1-E7865AA902CD}"/>
              </a:ext>
            </a:extLst>
          </p:cNvPr>
          <p:cNvSpPr/>
          <p:nvPr/>
        </p:nvSpPr>
        <p:spPr>
          <a:xfrm>
            <a:off x="112482" y="21266"/>
            <a:ext cx="11967036" cy="718596"/>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5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p>
          <a:p>
            <a:pPr algn="ctr"/>
            <a:r>
              <a:rPr lang="es-ES" sz="25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Mapa de calor de Leptospirosis, Iquitos ciudad </a:t>
            </a:r>
          </a:p>
          <a:p>
            <a:pPr algn="ctr"/>
            <a:r>
              <a:rPr lang="es-ES" sz="25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29 - 32 - Año 2024</a:t>
            </a:r>
            <a:r>
              <a:rPr lang="es-ES" sz="25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a:p>
            <a:pPr algn="ctr"/>
            <a:endParaRPr lang="es-ES" sz="25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endParaRPr>
          </a:p>
        </p:txBody>
      </p:sp>
      <p:sp>
        <p:nvSpPr>
          <p:cNvPr id="6" name="CuadroTexto 5">
            <a:extLst>
              <a:ext uri="{FF2B5EF4-FFF2-40B4-BE49-F238E27FC236}">
                <a16:creationId xmlns:a16="http://schemas.microsoft.com/office/drawing/2014/main" id="{189EF19C-D53C-0670-18EB-0A2CB9897E74}"/>
              </a:ext>
            </a:extLst>
          </p:cNvPr>
          <p:cNvSpPr txBox="1"/>
          <p:nvPr/>
        </p:nvSpPr>
        <p:spPr>
          <a:xfrm>
            <a:off x="8632506" y="1382285"/>
            <a:ext cx="3330894" cy="4093428"/>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sz="1600" b="1">
                <a:effectLst/>
              </a:defRPr>
            </a:lvl1pPr>
          </a:lstStyle>
          <a:p>
            <a:r>
              <a:rPr lang="es-ES" sz="2000" dirty="0"/>
              <a:t>Entre la SE 29-32, el mapa de calor de dengue muestra casos dispersos en los 4 distritos de la ciudad de Iquitos.</a:t>
            </a:r>
          </a:p>
          <a:p>
            <a:endParaRPr lang="es-ES" sz="2000" dirty="0"/>
          </a:p>
          <a:p>
            <a:r>
              <a:rPr lang="es-ES" sz="2000" dirty="0"/>
              <a:t>Se presentan concentraciones de casos 	en:</a:t>
            </a:r>
          </a:p>
          <a:p>
            <a:r>
              <a:rPr lang="es-ES" sz="2000" dirty="0"/>
              <a:t>Sector 15, del distrito de Iquitos Amador </a:t>
            </a:r>
            <a:r>
              <a:rPr lang="es-ES" sz="2000" dirty="0" err="1"/>
              <a:t>Bartenz</a:t>
            </a:r>
            <a:r>
              <a:rPr lang="es-ES" sz="2000" dirty="0"/>
              <a:t> y Libertadores. También se puede observar en el sector 01 del distrito de Punchana </a:t>
            </a:r>
          </a:p>
        </p:txBody>
      </p:sp>
      <p:pic>
        <p:nvPicPr>
          <p:cNvPr id="4" name="Imagen 3">
            <a:extLst>
              <a:ext uri="{FF2B5EF4-FFF2-40B4-BE49-F238E27FC236}">
                <a16:creationId xmlns:a16="http://schemas.microsoft.com/office/drawing/2014/main" id="{51F3CE1B-D80E-448D-B11C-CB2FD6C6FD4C}"/>
              </a:ext>
            </a:extLst>
          </p:cNvPr>
          <p:cNvPicPr>
            <a:picLocks noChangeAspect="1"/>
          </p:cNvPicPr>
          <p:nvPr/>
        </p:nvPicPr>
        <p:blipFill>
          <a:blip r:embed="rId2"/>
          <a:stretch>
            <a:fillRect/>
          </a:stretch>
        </p:blipFill>
        <p:spPr>
          <a:xfrm>
            <a:off x="113621" y="739862"/>
            <a:ext cx="8518885" cy="6021786"/>
          </a:xfrm>
          <a:prstGeom prst="rect">
            <a:avLst/>
          </a:prstGeom>
        </p:spPr>
      </p:pic>
    </p:spTree>
    <p:extLst>
      <p:ext uri="{BB962C8B-B14F-4D97-AF65-F5344CB8AC3E}">
        <p14:creationId xmlns:p14="http://schemas.microsoft.com/office/powerpoint/2010/main" val="12753553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A87C4C-7C4E-4EB5-9853-6318CFFCB92D}"/>
              </a:ext>
            </a:extLst>
          </p:cNvPr>
          <p:cNvSpPr>
            <a:spLocks noGrp="1"/>
          </p:cNvSpPr>
          <p:nvPr>
            <p:ph type="ctrTitle"/>
          </p:nvPr>
        </p:nvSpPr>
        <p:spPr>
          <a:xfrm>
            <a:off x="0" y="2901043"/>
            <a:ext cx="12191999" cy="807356"/>
          </a:xfrm>
          <a:solidFill>
            <a:schemeClr val="accent1">
              <a:lumMod val="75000"/>
            </a:schemeClr>
          </a:solidFill>
          <a:ln>
            <a:solidFill>
              <a:srgbClr val="002060"/>
            </a:solidFill>
          </a:ln>
        </p:spPr>
        <p:txBody>
          <a:bodyPr anchor="ctr" anchorCtr="0">
            <a:normAutofit/>
          </a:bodyPr>
          <a:lstStyle/>
          <a:p>
            <a:r>
              <a:rPr lang="es-ES" sz="2000" b="1" dirty="0">
                <a:solidFill>
                  <a:schemeClr val="bg1"/>
                </a:solidFill>
                <a:latin typeface="Arial" panose="020B0604020202020204" pitchFamily="34" charset="0"/>
                <a:cs typeface="Arial" panose="020B0604020202020204" pitchFamily="34" charset="0"/>
              </a:rPr>
              <a:t>LABORATORIO DE REFERENCIA REGIONAL DE LORETO</a:t>
            </a:r>
            <a:endParaRPr lang="es-PE" sz="2000" dirty="0">
              <a:solidFill>
                <a:schemeClr val="bg1"/>
              </a:solidFill>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97CF2718-4A28-46FB-89D1-9191F8F11AE0}"/>
              </a:ext>
            </a:extLst>
          </p:cNvPr>
          <p:cNvPicPr>
            <a:picLocks noChangeAspect="1"/>
          </p:cNvPicPr>
          <p:nvPr/>
        </p:nvPicPr>
        <p:blipFill>
          <a:blip r:embed="rId2"/>
          <a:stretch>
            <a:fillRect/>
          </a:stretch>
        </p:blipFill>
        <p:spPr>
          <a:xfrm>
            <a:off x="3864668" y="248272"/>
            <a:ext cx="4462659" cy="1353891"/>
          </a:xfrm>
          <a:prstGeom prst="rect">
            <a:avLst/>
          </a:prstGeom>
        </p:spPr>
      </p:pic>
      <p:sp>
        <p:nvSpPr>
          <p:cNvPr id="6" name="Título 1">
            <a:extLst>
              <a:ext uri="{FF2B5EF4-FFF2-40B4-BE49-F238E27FC236}">
                <a16:creationId xmlns:a16="http://schemas.microsoft.com/office/drawing/2014/main" id="{B3C4701B-9FD6-4728-820C-6F511189B71A}"/>
              </a:ext>
            </a:extLst>
          </p:cNvPr>
          <p:cNvSpPr txBox="1">
            <a:spLocks/>
          </p:cNvSpPr>
          <p:nvPr/>
        </p:nvSpPr>
        <p:spPr>
          <a:xfrm>
            <a:off x="1932263" y="3860800"/>
            <a:ext cx="9241872" cy="145010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2200" b="1" dirty="0">
                <a:solidFill>
                  <a:schemeClr val="accent5">
                    <a:lumMod val="50000"/>
                  </a:schemeClr>
                </a:solidFill>
                <a:effectLst>
                  <a:outerShdw blurRad="38100" dist="38100" dir="2700000" algn="tl">
                    <a:srgbClr val="000000">
                      <a:alpha val="43137"/>
                    </a:srgbClr>
                  </a:outerShdw>
                </a:effectLst>
              </a:rPr>
              <a:t>UNIDAD DE MICROBIOLOGÍA</a:t>
            </a:r>
            <a:br>
              <a:rPr lang="es-ES" sz="1600" dirty="0"/>
            </a:br>
            <a:br>
              <a:rPr lang="es-ES" sz="1600" dirty="0"/>
            </a:br>
            <a:br>
              <a:rPr lang="es-ES" sz="1600" dirty="0"/>
            </a:br>
            <a:r>
              <a:rPr lang="es-ES" sz="1600" b="1" dirty="0">
                <a:solidFill>
                  <a:srgbClr val="FF0000"/>
                </a:solidFill>
              </a:rPr>
              <a:t>REPORTE S.E. 32- 2024</a:t>
            </a:r>
            <a:br>
              <a:rPr lang="es-ES" sz="1600" b="1" dirty="0">
                <a:solidFill>
                  <a:srgbClr val="FF0000"/>
                </a:solidFill>
              </a:rPr>
            </a:br>
            <a:r>
              <a:rPr lang="es-ES" sz="1600" b="1" dirty="0">
                <a:solidFill>
                  <a:srgbClr val="FF0000"/>
                </a:solidFill>
              </a:rPr>
              <a:t>PROCESADOS 07, 08 y 09/08/2024</a:t>
            </a:r>
            <a:endParaRPr lang="es-PE" sz="1600" dirty="0"/>
          </a:p>
        </p:txBody>
      </p:sp>
      <p:sp>
        <p:nvSpPr>
          <p:cNvPr id="7" name="Título 1">
            <a:extLst>
              <a:ext uri="{FF2B5EF4-FFF2-40B4-BE49-F238E27FC236}">
                <a16:creationId xmlns:a16="http://schemas.microsoft.com/office/drawing/2014/main" id="{0705EDA7-3705-4829-BB61-C614957AC960}"/>
              </a:ext>
            </a:extLst>
          </p:cNvPr>
          <p:cNvSpPr txBox="1">
            <a:spLocks/>
          </p:cNvSpPr>
          <p:nvPr/>
        </p:nvSpPr>
        <p:spPr>
          <a:xfrm>
            <a:off x="-1" y="1867445"/>
            <a:ext cx="12191999" cy="72797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3200" b="1" dirty="0">
                <a:solidFill>
                  <a:schemeClr val="accent1">
                    <a:lumMod val="75000"/>
                  </a:schemeClr>
                </a:solidFill>
                <a:latin typeface="Arial" panose="020B0604020202020204" pitchFamily="34" charset="0"/>
                <a:cs typeface="Arial" panose="020B0604020202020204" pitchFamily="34" charset="0"/>
              </a:rPr>
              <a:t>DIAGNÓSTICO DE LEPTOSPIROSIS</a:t>
            </a:r>
            <a:endParaRPr lang="es-PE" sz="3200" dirty="0"/>
          </a:p>
        </p:txBody>
      </p:sp>
      <p:pic>
        <p:nvPicPr>
          <p:cNvPr id="14" name="Imagen 13">
            <a:extLst>
              <a:ext uri="{FF2B5EF4-FFF2-40B4-BE49-F238E27FC236}">
                <a16:creationId xmlns:a16="http://schemas.microsoft.com/office/drawing/2014/main" id="{F8DF2969-4FD7-46E7-871C-E3313C46EC5E}"/>
              </a:ext>
            </a:extLst>
          </p:cNvPr>
          <p:cNvPicPr>
            <a:picLocks noChangeAspect="1"/>
          </p:cNvPicPr>
          <p:nvPr/>
        </p:nvPicPr>
        <p:blipFill>
          <a:blip r:embed="rId3"/>
          <a:stretch>
            <a:fillRect/>
          </a:stretch>
        </p:blipFill>
        <p:spPr>
          <a:xfrm>
            <a:off x="10913121" y="5052291"/>
            <a:ext cx="1240068" cy="1805709"/>
          </a:xfrm>
          <a:prstGeom prst="rect">
            <a:avLst/>
          </a:prstGeom>
        </p:spPr>
      </p:pic>
    </p:spTree>
    <p:extLst>
      <p:ext uri="{BB962C8B-B14F-4D97-AF65-F5344CB8AC3E}">
        <p14:creationId xmlns:p14="http://schemas.microsoft.com/office/powerpoint/2010/main" val="4170434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B95196-D049-4268-9F31-EA0D40C13C22}"/>
              </a:ext>
            </a:extLst>
          </p:cNvPr>
          <p:cNvSpPr txBox="1"/>
          <p:nvPr/>
        </p:nvSpPr>
        <p:spPr>
          <a:xfrm>
            <a:off x="133390" y="5288488"/>
            <a:ext cx="11934680" cy="1492716"/>
          </a:xfrm>
          <a:prstGeom prst="rect">
            <a:avLst/>
          </a:prstGeom>
          <a:noFill/>
          <a:ln>
            <a:solidFill>
              <a:schemeClr val="tx1"/>
            </a:solidFill>
          </a:ln>
        </p:spPr>
        <p:txBody>
          <a:bodyPr wrap="square" rtlCol="0">
            <a:spAutoFit/>
          </a:bodyPr>
          <a:lstStyle/>
          <a:p>
            <a:pPr marL="171450" indent="-171450" algn="just">
              <a:buFont typeface="Wingdings" panose="05000000000000000000" pitchFamily="2" charset="2"/>
              <a:buChar char="ü"/>
            </a:pPr>
            <a:r>
              <a:rPr lang="es-ES" sz="1300" b="1" dirty="0">
                <a:latin typeface="Arial" panose="020B0604020202020204" pitchFamily="34" charset="0"/>
                <a:cs typeface="Arial" panose="020B0604020202020204" pitchFamily="34" charset="0"/>
              </a:rPr>
              <a:t>En la S.E. 32 2024 Ingresaron 56 muestras de suero, obtenidas en 14 IPRESS para diagnóstico por el método de ELISA IgM para el Diagnóstico de Leptospira. </a:t>
            </a:r>
          </a:p>
          <a:p>
            <a:pPr marL="171450" indent="-171450" algn="just">
              <a:buFont typeface="Wingdings" panose="05000000000000000000" pitchFamily="2" charset="2"/>
              <a:buChar char="ü"/>
            </a:pPr>
            <a:r>
              <a:rPr lang="es-ES" sz="1300" b="1" dirty="0">
                <a:latin typeface="Arial" panose="020B0604020202020204" pitchFamily="34" charset="0"/>
                <a:cs typeface="Arial" panose="020B0604020202020204" pitchFamily="34" charset="0"/>
              </a:rPr>
              <a:t>El </a:t>
            </a:r>
            <a:r>
              <a:rPr lang="es-ES" sz="1300" b="1" dirty="0">
                <a:solidFill>
                  <a:srgbClr val="FF0000"/>
                </a:solidFill>
                <a:latin typeface="Arial" panose="020B0604020202020204" pitchFamily="34" charset="0"/>
                <a:cs typeface="Arial" panose="020B0604020202020204" pitchFamily="34" charset="0"/>
              </a:rPr>
              <a:t>46.4%</a:t>
            </a:r>
            <a:r>
              <a:rPr lang="es-ES" sz="1300" b="1" dirty="0">
                <a:latin typeface="Arial" panose="020B0604020202020204" pitchFamily="34" charset="0"/>
                <a:cs typeface="Arial" panose="020B0604020202020204" pitchFamily="34" charset="0"/>
              </a:rPr>
              <a:t> fueron REACTIVAS y el </a:t>
            </a:r>
            <a:r>
              <a:rPr lang="es-ES" sz="1300" b="1" dirty="0">
                <a:solidFill>
                  <a:srgbClr val="FF0000"/>
                </a:solidFill>
                <a:latin typeface="Arial" panose="020B0604020202020204" pitchFamily="34" charset="0"/>
                <a:cs typeface="Arial" panose="020B0604020202020204" pitchFamily="34" charset="0"/>
              </a:rPr>
              <a:t>5.4%</a:t>
            </a:r>
            <a:r>
              <a:rPr lang="es-ES" sz="1300" b="1" dirty="0">
                <a:latin typeface="Arial" panose="020B0604020202020204" pitchFamily="34" charset="0"/>
                <a:cs typeface="Arial" panose="020B0604020202020204" pitchFamily="34" charset="0"/>
              </a:rPr>
              <a:t> fueron INDETERMINADAS, las cuales fueron remitidas al INS para confirmación por el Método de Micro Aglutinación (MAT). Observamos que el mayor % de resultados son NO REACTIVOS para Leptospirosis </a:t>
            </a:r>
            <a:r>
              <a:rPr lang="es-ES" sz="1300" b="1" dirty="0">
                <a:highlight>
                  <a:srgbClr val="00FFFF"/>
                </a:highlight>
                <a:latin typeface="Arial" panose="020B0604020202020204" pitchFamily="34" charset="0"/>
                <a:cs typeface="Arial" panose="020B0604020202020204" pitchFamily="34" charset="0"/>
              </a:rPr>
              <a:t>(48.2%)</a:t>
            </a:r>
            <a:r>
              <a:rPr lang="es-ES" sz="1300" b="1" dirty="0">
                <a:latin typeface="Arial" panose="020B0604020202020204" pitchFamily="34" charset="0"/>
                <a:cs typeface="Arial" panose="020B0604020202020204" pitchFamily="34" charset="0"/>
              </a:rPr>
              <a:t>, de ellas el mayor porcentaje fue del Hospital Apoyo Iquitos y la IPRESS Bellavista Nanay.</a:t>
            </a:r>
          </a:p>
          <a:p>
            <a:pPr marL="171450" indent="-171450" algn="just">
              <a:buFont typeface="Wingdings" panose="05000000000000000000" pitchFamily="2" charset="2"/>
              <a:buChar char="ü"/>
            </a:pPr>
            <a:r>
              <a:rPr lang="es-ES" sz="1300" b="1" dirty="0">
                <a:latin typeface="Arial" panose="020B0604020202020204" pitchFamily="34" charset="0"/>
                <a:cs typeface="Arial" panose="020B0604020202020204" pitchFamily="34" charset="0"/>
              </a:rPr>
              <a:t>La mayor cantidad de muestras se registran en 3  IPRESS: Hospital Apoyo Iquitos (11) e IPRESS  Bellavista Nanay (11), Hospital Regional de Loreto (9).</a:t>
            </a:r>
          </a:p>
        </p:txBody>
      </p:sp>
      <p:sp>
        <p:nvSpPr>
          <p:cNvPr id="4" name="CuadroTexto 3">
            <a:extLst>
              <a:ext uri="{FF2B5EF4-FFF2-40B4-BE49-F238E27FC236}">
                <a16:creationId xmlns:a16="http://schemas.microsoft.com/office/drawing/2014/main" id="{CB694820-45BC-6CFB-54EB-60E8E13A1D7F}"/>
              </a:ext>
            </a:extLst>
          </p:cNvPr>
          <p:cNvSpPr txBox="1"/>
          <p:nvPr/>
        </p:nvSpPr>
        <p:spPr>
          <a:xfrm>
            <a:off x="133390" y="12998"/>
            <a:ext cx="11934680" cy="707886"/>
          </a:xfrm>
          <a:prstGeom prst="rect">
            <a:avLst/>
          </a:prstGeom>
          <a:solidFill>
            <a:srgbClr val="002060"/>
          </a:solidFill>
          <a:ln>
            <a:solidFill>
              <a:srgbClr val="002060"/>
            </a:solidFill>
          </a:ln>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RESULTADOS DE MUESTRAS PROCESADAS PARA DIAGNÓSTICO DE LEPTOSPIROSIS POR EL MÉTODO DE ELISA IgM, POR ESTABLECIMIENTO DE SALUD DE LA S.E. 32 – 2024</a:t>
            </a:r>
            <a:endParaRPr lang="es-PE"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aphicFrame>
        <p:nvGraphicFramePr>
          <p:cNvPr id="2" name="Objeto 1"/>
          <p:cNvGraphicFramePr>
            <a:graphicFrameLocks noChangeAspect="1"/>
          </p:cNvGraphicFramePr>
          <p:nvPr/>
        </p:nvGraphicFramePr>
        <p:xfrm>
          <a:off x="52388" y="830511"/>
          <a:ext cx="12087225" cy="4295162"/>
        </p:xfrm>
        <a:graphic>
          <a:graphicData uri="http://schemas.openxmlformats.org/presentationml/2006/ole">
            <mc:AlternateContent xmlns:mc="http://schemas.openxmlformats.org/markup-compatibility/2006">
              <mc:Choice xmlns:v="urn:schemas-microsoft-com:vml" Requires="v">
                <p:oleObj name="Hoja de cálculo" r:id="rId2" imgW="12087225" imgH="4076700" progId="Excel.Sheet.12">
                  <p:embed/>
                </p:oleObj>
              </mc:Choice>
              <mc:Fallback>
                <p:oleObj name="Hoja de cálculo" r:id="rId2" imgW="12087225" imgH="4076700" progId="Excel.Sheet.12">
                  <p:embed/>
                  <p:pic>
                    <p:nvPicPr>
                      <p:cNvPr id="2" name="Objeto 1"/>
                      <p:cNvPicPr/>
                      <p:nvPr/>
                    </p:nvPicPr>
                    <p:blipFill>
                      <a:blip r:embed="rId3"/>
                      <a:stretch>
                        <a:fillRect/>
                      </a:stretch>
                    </p:blipFill>
                    <p:spPr>
                      <a:xfrm>
                        <a:off x="52388" y="830511"/>
                        <a:ext cx="12087225" cy="4295162"/>
                      </a:xfrm>
                      <a:prstGeom prst="rect">
                        <a:avLst/>
                      </a:prstGeom>
                    </p:spPr>
                  </p:pic>
                </p:oleObj>
              </mc:Fallback>
            </mc:AlternateContent>
          </a:graphicData>
        </a:graphic>
      </p:graphicFrame>
    </p:spTree>
    <p:extLst>
      <p:ext uri="{BB962C8B-B14F-4D97-AF65-F5344CB8AC3E}">
        <p14:creationId xmlns:p14="http://schemas.microsoft.com/office/powerpoint/2010/main" val="3169798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861FEDD-B37F-4F23-A58F-637EFF5948D1}"/>
              </a:ext>
            </a:extLst>
          </p:cNvPr>
          <p:cNvSpPr txBox="1"/>
          <p:nvPr/>
        </p:nvSpPr>
        <p:spPr>
          <a:xfrm>
            <a:off x="0" y="0"/>
            <a:ext cx="12192000" cy="707886"/>
          </a:xfrm>
          <a:prstGeom prst="rect">
            <a:avLst/>
          </a:prstGeom>
          <a:solidFill>
            <a:schemeClr val="accent5">
              <a:lumMod val="50000"/>
            </a:schemeClr>
          </a:solidFill>
          <a:ln>
            <a:solidFill>
              <a:srgbClr val="002060"/>
            </a:solidFill>
          </a:ln>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RESULTADOS DE MUESTRAS PROCESADAS PARA DIAGNÓSTICO DE LEPTOSPIROSIS POR EL MÉTODO DE ELISA IgM, POR DISTRITOS DE LA S.E. 32 – 2024</a:t>
            </a:r>
          </a:p>
        </p:txBody>
      </p:sp>
      <p:sp>
        <p:nvSpPr>
          <p:cNvPr id="6" name="CuadroTexto 5">
            <a:extLst>
              <a:ext uri="{FF2B5EF4-FFF2-40B4-BE49-F238E27FC236}">
                <a16:creationId xmlns:a16="http://schemas.microsoft.com/office/drawing/2014/main" id="{7C3D6D75-2395-4192-B078-5B9FADA20E3E}"/>
              </a:ext>
            </a:extLst>
          </p:cNvPr>
          <p:cNvSpPr txBox="1"/>
          <p:nvPr/>
        </p:nvSpPr>
        <p:spPr>
          <a:xfrm>
            <a:off x="133390" y="5510160"/>
            <a:ext cx="11934680" cy="1292662"/>
          </a:xfrm>
          <a:prstGeom prst="rect">
            <a:avLst/>
          </a:prstGeom>
          <a:noFill/>
          <a:ln>
            <a:solidFill>
              <a:schemeClr val="tx1"/>
            </a:solidFill>
          </a:ln>
        </p:spPr>
        <p:txBody>
          <a:bodyPr wrap="square" rtlCol="0">
            <a:spAutoFit/>
          </a:bodyPr>
          <a:lstStyle/>
          <a:p>
            <a:pPr marL="171450" indent="-171450" algn="just">
              <a:buFont typeface="Wingdings" panose="05000000000000000000" pitchFamily="2" charset="2"/>
              <a:buChar char="ü"/>
            </a:pPr>
            <a:r>
              <a:rPr lang="es-ES" sz="1300" b="1" dirty="0">
                <a:latin typeface="Arial" panose="020B0604020202020204" pitchFamily="34" charset="0"/>
                <a:cs typeface="Arial" panose="020B0604020202020204" pitchFamily="34" charset="0"/>
              </a:rPr>
              <a:t>En la S.E. 32 2024 Ingresaron 56 muestras de suero, obtenidas en 12 distritos de la región Loreto para diagnóstico por el método de ELISA IgM para el Diagnóstico de Leptospira. </a:t>
            </a:r>
          </a:p>
          <a:p>
            <a:pPr marL="171450" indent="-171450" algn="just">
              <a:buFont typeface="Wingdings" panose="05000000000000000000" pitchFamily="2" charset="2"/>
              <a:buChar char="ü"/>
            </a:pPr>
            <a:r>
              <a:rPr lang="es-ES" sz="1300" b="1" dirty="0">
                <a:latin typeface="Arial" panose="020B0604020202020204" pitchFamily="34" charset="0"/>
                <a:cs typeface="Arial" panose="020B0604020202020204" pitchFamily="34" charset="0"/>
              </a:rPr>
              <a:t>Al igual que a nivel de las IPRESS, el </a:t>
            </a:r>
            <a:r>
              <a:rPr lang="es-ES" sz="1300" b="1" dirty="0">
                <a:solidFill>
                  <a:srgbClr val="FF0000"/>
                </a:solidFill>
                <a:latin typeface="Arial" panose="020B0604020202020204" pitchFamily="34" charset="0"/>
                <a:cs typeface="Arial" panose="020B0604020202020204" pitchFamily="34" charset="0"/>
              </a:rPr>
              <a:t>46.4%</a:t>
            </a:r>
            <a:r>
              <a:rPr lang="es-ES" sz="1300" b="1" dirty="0">
                <a:latin typeface="Arial" panose="020B0604020202020204" pitchFamily="34" charset="0"/>
                <a:cs typeface="Arial" panose="020B0604020202020204" pitchFamily="34" charset="0"/>
              </a:rPr>
              <a:t> fueron REACTIVAS y el </a:t>
            </a:r>
            <a:r>
              <a:rPr lang="es-ES" sz="1300" b="1" dirty="0">
                <a:solidFill>
                  <a:srgbClr val="FF0000"/>
                </a:solidFill>
                <a:latin typeface="Arial" panose="020B0604020202020204" pitchFamily="34" charset="0"/>
                <a:cs typeface="Arial" panose="020B0604020202020204" pitchFamily="34" charset="0"/>
              </a:rPr>
              <a:t>5.4%</a:t>
            </a:r>
            <a:r>
              <a:rPr lang="es-ES" sz="1300" b="1" dirty="0">
                <a:latin typeface="Arial" panose="020B0604020202020204" pitchFamily="34" charset="0"/>
                <a:cs typeface="Arial" panose="020B0604020202020204" pitchFamily="34" charset="0"/>
              </a:rPr>
              <a:t> fueron INDETERMINADAS, así como también se registran mayor % de resultados NO REACTIVOS para Leptospirosis </a:t>
            </a:r>
            <a:r>
              <a:rPr lang="es-ES" sz="1300" b="1" dirty="0">
                <a:highlight>
                  <a:srgbClr val="00FFFF"/>
                </a:highlight>
                <a:latin typeface="Arial" panose="020B0604020202020204" pitchFamily="34" charset="0"/>
                <a:cs typeface="Arial" panose="020B0604020202020204" pitchFamily="34" charset="0"/>
              </a:rPr>
              <a:t>(48.2%)</a:t>
            </a:r>
            <a:r>
              <a:rPr lang="es-ES" sz="1300" b="1" dirty="0">
                <a:latin typeface="Arial" panose="020B0604020202020204" pitchFamily="34" charset="0"/>
                <a:cs typeface="Arial" panose="020B0604020202020204" pitchFamily="34" charset="0"/>
              </a:rPr>
              <a:t>, de ellas el mayor porcentaje de No Reactivos fue del distrito de San Juan Bautista.</a:t>
            </a:r>
          </a:p>
          <a:p>
            <a:pPr marL="171450" indent="-171450" algn="just">
              <a:buFont typeface="Wingdings" panose="05000000000000000000" pitchFamily="2" charset="2"/>
              <a:buChar char="ü"/>
            </a:pPr>
            <a:r>
              <a:rPr lang="es-ES" sz="1300" b="1" dirty="0">
                <a:latin typeface="Arial" panose="020B0604020202020204" pitchFamily="34" charset="0"/>
                <a:cs typeface="Arial" panose="020B0604020202020204" pitchFamily="34" charset="0"/>
              </a:rPr>
              <a:t>Los distritos con mayor número de muestras Reactivas fueron San Juan (7), Belén (7) e Iquitos (5).</a:t>
            </a:r>
          </a:p>
          <a:p>
            <a:pPr marL="171450" indent="-171450" algn="just">
              <a:buFont typeface="Wingdings" panose="05000000000000000000" pitchFamily="2" charset="2"/>
              <a:buChar char="ü"/>
            </a:pPr>
            <a:r>
              <a:rPr lang="es-ES" sz="1300" b="1" dirty="0">
                <a:latin typeface="Arial" panose="020B0604020202020204" pitchFamily="34" charset="0"/>
                <a:cs typeface="Arial" panose="020B0604020202020204" pitchFamily="34" charset="0"/>
              </a:rPr>
              <a:t>La mayor cantidad de muestras obtenidas y analizadas se registran en 3 distritos: San Juan (14), Iquitos (11) </a:t>
            </a:r>
            <a:r>
              <a:rPr lang="es-ES" sz="1300" b="1">
                <a:latin typeface="Arial" panose="020B0604020202020204" pitchFamily="34" charset="0"/>
                <a:cs typeface="Arial" panose="020B0604020202020204" pitchFamily="34" charset="0"/>
              </a:rPr>
              <a:t>y Belén </a:t>
            </a:r>
            <a:r>
              <a:rPr lang="es-ES" sz="1300" b="1" dirty="0">
                <a:latin typeface="Arial" panose="020B0604020202020204" pitchFamily="34" charset="0"/>
                <a:cs typeface="Arial" panose="020B0604020202020204" pitchFamily="34" charset="0"/>
              </a:rPr>
              <a:t>(11).</a:t>
            </a:r>
          </a:p>
        </p:txBody>
      </p:sp>
      <p:graphicFrame>
        <p:nvGraphicFramePr>
          <p:cNvPr id="2" name="Objeto 1"/>
          <p:cNvGraphicFramePr>
            <a:graphicFrameLocks noChangeAspect="1"/>
          </p:cNvGraphicFramePr>
          <p:nvPr/>
        </p:nvGraphicFramePr>
        <p:xfrm>
          <a:off x="133390" y="855678"/>
          <a:ext cx="11791910" cy="4405298"/>
        </p:xfrm>
        <a:graphic>
          <a:graphicData uri="http://schemas.openxmlformats.org/presentationml/2006/ole">
            <mc:AlternateContent xmlns:mc="http://schemas.openxmlformats.org/markup-compatibility/2006">
              <mc:Choice xmlns:v="urn:schemas-microsoft-com:vml" Requires="v">
                <p:oleObj name="Hoja de cálculo" r:id="rId2" imgW="11658600" imgH="3667125" progId="Excel.Sheet.12">
                  <p:embed/>
                </p:oleObj>
              </mc:Choice>
              <mc:Fallback>
                <p:oleObj name="Hoja de cálculo" r:id="rId2" imgW="11658600" imgH="3667125" progId="Excel.Sheet.12">
                  <p:embed/>
                  <p:pic>
                    <p:nvPicPr>
                      <p:cNvPr id="2" name="Objeto 1"/>
                      <p:cNvPicPr/>
                      <p:nvPr/>
                    </p:nvPicPr>
                    <p:blipFill>
                      <a:blip r:embed="rId3"/>
                      <a:stretch>
                        <a:fillRect/>
                      </a:stretch>
                    </p:blipFill>
                    <p:spPr>
                      <a:xfrm>
                        <a:off x="133390" y="855678"/>
                        <a:ext cx="11791910" cy="4405298"/>
                      </a:xfrm>
                      <a:prstGeom prst="rect">
                        <a:avLst/>
                      </a:prstGeom>
                    </p:spPr>
                  </p:pic>
                </p:oleObj>
              </mc:Fallback>
            </mc:AlternateContent>
          </a:graphicData>
        </a:graphic>
      </p:graphicFrame>
    </p:spTree>
    <p:extLst>
      <p:ext uri="{BB962C8B-B14F-4D97-AF65-F5344CB8AC3E}">
        <p14:creationId xmlns:p14="http://schemas.microsoft.com/office/powerpoint/2010/main" val="10248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861FEDD-B37F-4F23-A58F-637EFF5948D1}"/>
              </a:ext>
            </a:extLst>
          </p:cNvPr>
          <p:cNvSpPr txBox="1"/>
          <p:nvPr/>
        </p:nvSpPr>
        <p:spPr>
          <a:xfrm>
            <a:off x="0" y="6272"/>
            <a:ext cx="12192000" cy="707886"/>
          </a:xfrm>
          <a:prstGeom prst="rect">
            <a:avLst/>
          </a:prstGeom>
          <a:solidFill>
            <a:schemeClr val="accent5">
              <a:lumMod val="50000"/>
            </a:schemeClr>
          </a:solid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MUESTRAS PROCESADAS S.E 01 - 32 -  2024</a:t>
            </a:r>
          </a:p>
          <a:p>
            <a:pPr algn="ctr"/>
            <a:r>
              <a:rPr lang="es-E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DIAGNÓSTICO DE LEPTOSPIROSIS POR EL METODO ELISA IgM (LRRL) Y MAT (INS)</a:t>
            </a:r>
            <a:endParaRPr lang="es-PE"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42B95196-D049-4268-9F31-EA0D40C13C22}"/>
              </a:ext>
            </a:extLst>
          </p:cNvPr>
          <p:cNvSpPr txBox="1"/>
          <p:nvPr/>
        </p:nvSpPr>
        <p:spPr>
          <a:xfrm>
            <a:off x="184726" y="4430488"/>
            <a:ext cx="11517745" cy="2092881"/>
          </a:xfrm>
          <a:prstGeom prst="rect">
            <a:avLst/>
          </a:prstGeom>
          <a:noFill/>
        </p:spPr>
        <p:txBody>
          <a:bodyPr wrap="square" rtlCol="0">
            <a:spAutoFit/>
          </a:bodyPr>
          <a:lstStyle/>
          <a:p>
            <a:pPr marL="285750" indent="-285750" algn="just">
              <a:buFont typeface="Wingdings" panose="05000000000000000000" pitchFamily="2" charset="2"/>
              <a:buChar char="ü"/>
            </a:pPr>
            <a:r>
              <a:rPr lang="es-ES" sz="1600" dirty="0">
                <a:latin typeface="Arial" panose="020B0604020202020204" pitchFamily="34" charset="0"/>
                <a:cs typeface="Arial" panose="020B0604020202020204" pitchFamily="34" charset="0"/>
              </a:rPr>
              <a:t>Hasta la S.E. 32 se observa que el total de muestras enviadas para confirmación por MAT al INS es 2999, entre Reactivos (2100) e Indeterminados (899).</a:t>
            </a:r>
          </a:p>
          <a:p>
            <a:pPr marL="285750" indent="-285750" algn="just">
              <a:buFont typeface="Wingdings" panose="05000000000000000000" pitchFamily="2" charset="2"/>
              <a:buChar char="ü"/>
            </a:pPr>
            <a:endParaRPr lang="es-ES" sz="16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s-ES" sz="1600" dirty="0">
                <a:latin typeface="Arial" panose="020B0604020202020204" pitchFamily="34" charset="0"/>
                <a:cs typeface="Arial" panose="020B0604020202020204" pitchFamily="34" charset="0"/>
              </a:rPr>
              <a:t>El </a:t>
            </a:r>
            <a:r>
              <a:rPr lang="es-ES" sz="1600" b="1" dirty="0">
                <a:solidFill>
                  <a:srgbClr val="FF0000"/>
                </a:solidFill>
                <a:highlight>
                  <a:srgbClr val="FFFF00"/>
                </a:highlight>
                <a:latin typeface="Arial" panose="020B0604020202020204" pitchFamily="34" charset="0"/>
                <a:cs typeface="Arial" panose="020B0604020202020204" pitchFamily="34" charset="0"/>
              </a:rPr>
              <a:t>46.0</a:t>
            </a:r>
            <a:r>
              <a:rPr lang="es-ES" sz="1600" dirty="0">
                <a:latin typeface="Arial" panose="020B0604020202020204" pitchFamily="34" charset="0"/>
                <a:cs typeface="Arial" panose="020B0604020202020204" pitchFamily="34" charset="0"/>
              </a:rPr>
              <a:t> % de los 2100 muestras que habían resultado Reactivas por Elisa IgM, se confirmaron como MAT Reactivos</a:t>
            </a:r>
          </a:p>
          <a:p>
            <a:pPr marL="285750" indent="-285750" algn="just">
              <a:buFont typeface="Wingdings" panose="05000000000000000000" pitchFamily="2" charset="2"/>
              <a:buChar char="ü"/>
            </a:pPr>
            <a:endParaRPr lang="es-ES" sz="16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s-ES" sz="1600" dirty="0">
                <a:latin typeface="Arial" panose="020B0604020202020204" pitchFamily="34" charset="0"/>
                <a:cs typeface="Arial" panose="020B0604020202020204" pitchFamily="34" charset="0"/>
              </a:rPr>
              <a:t>El </a:t>
            </a:r>
            <a:r>
              <a:rPr lang="es-ES" sz="1600" b="1" dirty="0">
                <a:solidFill>
                  <a:srgbClr val="FF0000"/>
                </a:solidFill>
                <a:highlight>
                  <a:srgbClr val="FFFF00"/>
                </a:highlight>
                <a:latin typeface="Arial" panose="020B0604020202020204" pitchFamily="34" charset="0"/>
                <a:cs typeface="Arial" panose="020B0604020202020204" pitchFamily="34" charset="0"/>
              </a:rPr>
              <a:t>32.1</a:t>
            </a:r>
            <a:r>
              <a:rPr lang="es-ES" sz="1600" dirty="0">
                <a:latin typeface="Arial" panose="020B0604020202020204" pitchFamily="34" charset="0"/>
                <a:cs typeface="Arial" panose="020B0604020202020204" pitchFamily="34" charset="0"/>
              </a:rPr>
              <a:t>% de los 899 muestras con resultados Indeterminadas por Elisa IgM, se confirmaron como MAT Reactivos</a:t>
            </a:r>
          </a:p>
          <a:p>
            <a:pPr marL="285750" indent="-285750" algn="just">
              <a:buFont typeface="Wingdings" panose="05000000000000000000" pitchFamily="2" charset="2"/>
              <a:buChar char="ü"/>
            </a:pPr>
            <a:endParaRPr lang="es-ES" sz="16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s-ES" sz="1600" dirty="0">
                <a:latin typeface="Arial" panose="020B0604020202020204" pitchFamily="34" charset="0"/>
                <a:cs typeface="Arial" panose="020B0604020202020204" pitchFamily="34" charset="0"/>
              </a:rPr>
              <a:t>Del total de muestras analizadas por MAT (2999), solo el </a:t>
            </a:r>
            <a:r>
              <a:rPr lang="es-ES" b="1" dirty="0">
                <a:solidFill>
                  <a:srgbClr val="FF0000"/>
                </a:solidFill>
                <a:latin typeface="Arial" panose="020B0604020202020204" pitchFamily="34" charset="0"/>
                <a:cs typeface="Arial" panose="020B0604020202020204" pitchFamily="34" charset="0"/>
              </a:rPr>
              <a:t>41.8</a:t>
            </a:r>
            <a:r>
              <a:rPr lang="es-ES" sz="1600" dirty="0">
                <a:latin typeface="Arial" panose="020B0604020202020204" pitchFamily="34" charset="0"/>
                <a:cs typeface="Arial" panose="020B0604020202020204" pitchFamily="34" charset="0"/>
              </a:rPr>
              <a:t>% se confirmaron como MAT Reactivos.</a:t>
            </a:r>
          </a:p>
        </p:txBody>
      </p:sp>
      <p:graphicFrame>
        <p:nvGraphicFramePr>
          <p:cNvPr id="4" name="Objeto 3"/>
          <p:cNvGraphicFramePr>
            <a:graphicFrameLocks noChangeAspect="1"/>
          </p:cNvGraphicFramePr>
          <p:nvPr/>
        </p:nvGraphicFramePr>
        <p:xfrm>
          <a:off x="251670" y="864066"/>
          <a:ext cx="11736198" cy="3496797"/>
        </p:xfrm>
        <a:graphic>
          <a:graphicData uri="http://schemas.openxmlformats.org/presentationml/2006/ole">
            <mc:AlternateContent xmlns:mc="http://schemas.openxmlformats.org/markup-compatibility/2006">
              <mc:Choice xmlns:v="urn:schemas-microsoft-com:vml" Requires="v">
                <p:oleObj name="Hoja de cálculo" r:id="rId2" imgW="9772650" imgH="1866900" progId="Excel.Sheet.12">
                  <p:embed/>
                </p:oleObj>
              </mc:Choice>
              <mc:Fallback>
                <p:oleObj name="Hoja de cálculo" r:id="rId2" imgW="9772650" imgH="1866900" progId="Excel.Sheet.12">
                  <p:embed/>
                  <p:pic>
                    <p:nvPicPr>
                      <p:cNvPr id="4" name="Objeto 3"/>
                      <p:cNvPicPr/>
                      <p:nvPr/>
                    </p:nvPicPr>
                    <p:blipFill>
                      <a:blip r:embed="rId3"/>
                      <a:stretch>
                        <a:fillRect/>
                      </a:stretch>
                    </p:blipFill>
                    <p:spPr>
                      <a:xfrm>
                        <a:off x="251670" y="864066"/>
                        <a:ext cx="11736198" cy="3496797"/>
                      </a:xfrm>
                      <a:prstGeom prst="rect">
                        <a:avLst/>
                      </a:prstGeom>
                    </p:spPr>
                  </p:pic>
                </p:oleObj>
              </mc:Fallback>
            </mc:AlternateContent>
          </a:graphicData>
        </a:graphic>
      </p:graphicFrame>
    </p:spTree>
    <p:extLst>
      <p:ext uri="{BB962C8B-B14F-4D97-AF65-F5344CB8AC3E}">
        <p14:creationId xmlns:p14="http://schemas.microsoft.com/office/powerpoint/2010/main" val="4077855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12872B6-A697-42C4-A086-A02C28E1DABB}"/>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203539" y="1795000"/>
            <a:ext cx="3665247" cy="3982707"/>
          </a:xfrm>
          <a:prstGeom prst="rect">
            <a:avLst/>
          </a:prstGeom>
          <a:blipFill>
            <a:blip r:embed="rId3">
              <a:lum bright="70000" contrast="-70000"/>
            </a:blip>
            <a:tile tx="0" ty="0" sx="100000" sy="100000" flip="none" algn="tl"/>
          </a:blipFill>
        </p:spPr>
      </p:pic>
      <p:sp>
        <p:nvSpPr>
          <p:cNvPr id="5" name="Título 3">
            <a:extLst>
              <a:ext uri="{FF2B5EF4-FFF2-40B4-BE49-F238E27FC236}">
                <a16:creationId xmlns:a16="http://schemas.microsoft.com/office/drawing/2014/main" id="{B8482696-5865-40B5-976E-9DDB27C8A006}"/>
              </a:ext>
            </a:extLst>
          </p:cNvPr>
          <p:cNvSpPr txBox="1">
            <a:spLocks/>
          </p:cNvSpPr>
          <p:nvPr/>
        </p:nvSpPr>
        <p:spPr>
          <a:xfrm>
            <a:off x="5238069" y="2758959"/>
            <a:ext cx="5365440" cy="1027394"/>
          </a:xfrm>
          <a:prstGeom prst="rect">
            <a:avLst/>
          </a:prstGeom>
          <a:solidFill>
            <a:schemeClr val="accent5">
              <a:lumMod val="20000"/>
              <a:lumOff val="80000"/>
            </a:schemeClr>
          </a:solidFill>
        </p:spPr>
        <p:txBody>
          <a:bodyPr vert="horz" lIns="87105" tIns="43552" rIns="87105" bIns="4355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6287" b="1">
                <a:solidFill>
                  <a:schemeClr val="accent6">
                    <a:lumMod val="50000"/>
                  </a:schemeClr>
                </a:solidFill>
                <a:latin typeface="Algerian" panose="04020705040A02060702" pitchFamily="82" charset="0"/>
              </a:rPr>
              <a:t>MALARIA</a:t>
            </a:r>
            <a:endParaRPr lang="es-MX" sz="6287" b="1" dirty="0">
              <a:solidFill>
                <a:schemeClr val="accent6">
                  <a:lumMod val="50000"/>
                </a:schemeClr>
              </a:solidFill>
              <a:latin typeface="Algerian" panose="04020705040A02060702" pitchFamily="82" charset="0"/>
            </a:endParaRPr>
          </a:p>
        </p:txBody>
      </p:sp>
    </p:spTree>
    <p:extLst>
      <p:ext uri="{BB962C8B-B14F-4D97-AF65-F5344CB8AC3E}">
        <p14:creationId xmlns:p14="http://schemas.microsoft.com/office/powerpoint/2010/main" val="2863446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794BF50-6A1D-4C76-84BB-CFEC018338F9}"/>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165465" y="1741281"/>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4BF928B8-E4AD-43A8-9DB3-97F7642185CE}"/>
              </a:ext>
            </a:extLst>
          </p:cNvPr>
          <p:cNvSpPr>
            <a:spLocks noGrp="1"/>
          </p:cNvSpPr>
          <p:nvPr>
            <p:ph type="ctrTitle"/>
          </p:nvPr>
        </p:nvSpPr>
        <p:spPr>
          <a:xfrm>
            <a:off x="5146051" y="2709439"/>
            <a:ext cx="4809706" cy="1184149"/>
          </a:xfrm>
          <a:solidFill>
            <a:schemeClr val="accent6">
              <a:lumMod val="20000"/>
              <a:lumOff val="80000"/>
            </a:schemeClr>
          </a:solidFill>
        </p:spPr>
        <p:txBody>
          <a:bodyPr vert="horz" lIns="87105" tIns="43552" rIns="87105" bIns="43552" rtlCol="0" anchor="b">
            <a:normAutofit/>
          </a:bodyPr>
          <a:lstStyle/>
          <a:p>
            <a:r>
              <a:rPr lang="es-MX" sz="6287" b="1" dirty="0">
                <a:solidFill>
                  <a:schemeClr val="accent6">
                    <a:lumMod val="50000"/>
                  </a:schemeClr>
                </a:solidFill>
                <a:latin typeface="Algerian" panose="04020705040A02060702" pitchFamily="82" charset="0"/>
              </a:rPr>
              <a:t>OFIDISMO</a:t>
            </a:r>
          </a:p>
        </p:txBody>
      </p:sp>
    </p:spTree>
    <p:extLst>
      <p:ext uri="{BB962C8B-B14F-4D97-AF65-F5344CB8AC3E}">
        <p14:creationId xmlns:p14="http://schemas.microsoft.com/office/powerpoint/2010/main" val="16555586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712361"/>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Casos de Ofidismo según distritos, Región Loreto,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32 - 2024 )</a:t>
            </a:r>
          </a:p>
          <a:p>
            <a:pPr algn="ctr"/>
            <a:endPar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endParaRPr>
          </a:p>
        </p:txBody>
      </p:sp>
      <p:sp>
        <p:nvSpPr>
          <p:cNvPr id="8" name="Rectangle 7"/>
          <p:cNvSpPr/>
          <p:nvPr/>
        </p:nvSpPr>
        <p:spPr>
          <a:xfrm>
            <a:off x="503612" y="2371750"/>
            <a:ext cx="429212" cy="643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4" dirty="0"/>
          </a:p>
        </p:txBody>
      </p:sp>
      <p:sp>
        <p:nvSpPr>
          <p:cNvPr id="9" name="7 Rectángulo">
            <a:extLst>
              <a:ext uri="{FF2B5EF4-FFF2-40B4-BE49-F238E27FC236}">
                <a16:creationId xmlns:a16="http://schemas.microsoft.com/office/drawing/2014/main" id="{509F84E5-9623-4212-B6CE-AB0806DE7FCC}"/>
              </a:ext>
            </a:extLst>
          </p:cNvPr>
          <p:cNvSpPr/>
          <p:nvPr/>
        </p:nvSpPr>
        <p:spPr>
          <a:xfrm>
            <a:off x="0" y="5798194"/>
            <a:ext cx="12192000" cy="954107"/>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400" b="1" dirty="0">
                <a:latin typeface="Arial" panose="020B0604020202020204" pitchFamily="34" charset="0"/>
                <a:cs typeface="Arial" panose="020B0604020202020204" pitchFamily="34" charset="0"/>
              </a:rPr>
              <a:t>Hasta la S.E. 32-2024, 50 distritos han reportados 404 casos de ofidismo, el </a:t>
            </a:r>
            <a:r>
              <a:rPr lang="es-ES" sz="1400" b="1" dirty="0">
                <a:solidFill>
                  <a:srgbClr val="FF0000"/>
                </a:solidFill>
                <a:latin typeface="Arial" panose="020B0604020202020204" pitchFamily="34" charset="0"/>
                <a:cs typeface="Arial" panose="020B0604020202020204" pitchFamily="34" charset="0"/>
              </a:rPr>
              <a:t>80.2%</a:t>
            </a:r>
            <a:r>
              <a:rPr lang="es-ES" sz="1400" b="1" dirty="0">
                <a:latin typeface="Arial" panose="020B0604020202020204" pitchFamily="34" charset="0"/>
                <a:cs typeface="Arial" panose="020B0604020202020204" pitchFamily="34" charset="0"/>
              </a:rPr>
              <a:t> se concentran en 26 distritos, entre los tres primeros  se encuentra los distritos de Yurimaguas </a:t>
            </a:r>
            <a:r>
              <a:rPr lang="es-ES" sz="1400" b="1" dirty="0">
                <a:solidFill>
                  <a:srgbClr val="FF0000"/>
                </a:solidFill>
                <a:latin typeface="Arial" panose="020B0604020202020204" pitchFamily="34" charset="0"/>
                <a:cs typeface="Arial" panose="020B0604020202020204" pitchFamily="34" charset="0"/>
              </a:rPr>
              <a:t>(7.67%), </a:t>
            </a:r>
            <a:r>
              <a:rPr lang="es-ES" sz="1400" b="1" dirty="0">
                <a:latin typeface="Arial" panose="020B0604020202020204" pitchFamily="34" charset="0"/>
                <a:cs typeface="Arial" panose="020B0604020202020204" pitchFamily="34" charset="0"/>
              </a:rPr>
              <a:t>San Juan Bautista </a:t>
            </a:r>
            <a:r>
              <a:rPr lang="es-ES" sz="1400" b="1" dirty="0">
                <a:solidFill>
                  <a:srgbClr val="FF0000"/>
                </a:solidFill>
                <a:latin typeface="Arial" panose="020B0604020202020204" pitchFamily="34" charset="0"/>
                <a:cs typeface="Arial" panose="020B0604020202020204" pitchFamily="34" charset="0"/>
              </a:rPr>
              <a:t>(7.18%) </a:t>
            </a:r>
            <a:r>
              <a:rPr lang="es-ES" sz="1400" b="1" dirty="0">
                <a:latin typeface="Arial" panose="020B0604020202020204" pitchFamily="34" charset="0"/>
                <a:cs typeface="Arial" panose="020B0604020202020204" pitchFamily="34" charset="0"/>
              </a:rPr>
              <a:t>y </a:t>
            </a:r>
            <a:r>
              <a:rPr lang="es-ES" sz="1400" b="1" dirty="0" err="1">
                <a:latin typeface="Arial" panose="020B0604020202020204" pitchFamily="34" charset="0"/>
                <a:cs typeface="Arial" panose="020B0604020202020204" pitchFamily="34" charset="0"/>
              </a:rPr>
              <a:t>Manseriche</a:t>
            </a:r>
            <a:r>
              <a:rPr lang="es-ES" sz="1400" b="1" dirty="0">
                <a:latin typeface="Arial" panose="020B0604020202020204" pitchFamily="34" charset="0"/>
                <a:cs typeface="Arial" panose="020B0604020202020204" pitchFamily="34" charset="0"/>
              </a:rPr>
              <a:t> </a:t>
            </a:r>
            <a:r>
              <a:rPr lang="es-ES" sz="1400" b="1" dirty="0">
                <a:solidFill>
                  <a:srgbClr val="FF0000"/>
                </a:solidFill>
                <a:latin typeface="Arial" panose="020B0604020202020204" pitchFamily="34" charset="0"/>
                <a:cs typeface="Arial" panose="020B0604020202020204" pitchFamily="34" charset="0"/>
              </a:rPr>
              <a:t>(6.19%), </a:t>
            </a:r>
            <a:r>
              <a:rPr lang="es-ES" sz="1400" b="1" dirty="0">
                <a:latin typeface="Arial" panose="020B0604020202020204" pitchFamily="34" charset="0"/>
                <a:cs typeface="Arial" panose="020B0604020202020204" pitchFamily="34" charset="0"/>
              </a:rPr>
              <a:t>se han reportado 4</a:t>
            </a:r>
            <a:r>
              <a:rPr lang="es-ES" sz="1400" b="1" dirty="0">
                <a:solidFill>
                  <a:srgbClr val="FF0000"/>
                </a:solidFill>
                <a:latin typeface="Arial" panose="020B0604020202020204" pitchFamily="34" charset="0"/>
                <a:cs typeface="Arial" panose="020B0604020202020204" pitchFamily="34" charset="0"/>
              </a:rPr>
              <a:t> defunciones por Ofidismo </a:t>
            </a:r>
            <a:r>
              <a:rPr lang="es-ES" sz="1400" b="1" dirty="0">
                <a:latin typeface="Arial" panose="020B0604020202020204" pitchFamily="34" charset="0"/>
                <a:cs typeface="Arial" panose="020B0604020202020204" pitchFamily="34" charset="0"/>
              </a:rPr>
              <a:t>procedentes de los distritos: 01 Trompeteros, 01 Teniente Cesar López Rojas, 01 Urarinas y 01 del distrito de Teniente Manuel Cavero. En el mismo periodo del 2023 se reportaron 393 accidentes ofídicos y 03 fallecido en los distritos de Torres </a:t>
            </a:r>
            <a:r>
              <a:rPr lang="es-ES" sz="1400" b="1" dirty="0" err="1">
                <a:latin typeface="Arial" panose="020B0604020202020204" pitchFamily="34" charset="0"/>
                <a:cs typeface="Arial" panose="020B0604020202020204" pitchFamily="34" charset="0"/>
              </a:rPr>
              <a:t>Causana</a:t>
            </a:r>
            <a:r>
              <a:rPr lang="es-ES" sz="1400" b="1" dirty="0">
                <a:latin typeface="Arial" panose="020B0604020202020204" pitchFamily="34" charset="0"/>
                <a:cs typeface="Arial" panose="020B0604020202020204" pitchFamily="34" charset="0"/>
              </a:rPr>
              <a:t>, </a:t>
            </a:r>
            <a:r>
              <a:rPr lang="es-ES" sz="1400" b="1" dirty="0" err="1">
                <a:latin typeface="Arial" panose="020B0604020202020204" pitchFamily="34" charset="0"/>
                <a:cs typeface="Arial" panose="020B0604020202020204" pitchFamily="34" charset="0"/>
              </a:rPr>
              <a:t>Manseriche</a:t>
            </a:r>
            <a:r>
              <a:rPr lang="es-ES" sz="1400" b="1" dirty="0">
                <a:latin typeface="Arial" panose="020B0604020202020204" pitchFamily="34" charset="0"/>
                <a:cs typeface="Arial" panose="020B0604020202020204" pitchFamily="34" charset="0"/>
              </a:rPr>
              <a:t> y Andoas.</a:t>
            </a:r>
          </a:p>
        </p:txBody>
      </p:sp>
      <p:pic>
        <p:nvPicPr>
          <p:cNvPr id="4" name="Imagen 3">
            <a:extLst>
              <a:ext uri="{FF2B5EF4-FFF2-40B4-BE49-F238E27FC236}">
                <a16:creationId xmlns:a16="http://schemas.microsoft.com/office/drawing/2014/main" id="{05C6A5C6-CAC6-4A18-A0A6-0608F453756D}"/>
              </a:ext>
            </a:extLst>
          </p:cNvPr>
          <p:cNvPicPr>
            <a:picLocks noChangeAspect="1"/>
          </p:cNvPicPr>
          <p:nvPr/>
        </p:nvPicPr>
        <p:blipFill>
          <a:blip r:embed="rId3"/>
          <a:stretch>
            <a:fillRect/>
          </a:stretch>
        </p:blipFill>
        <p:spPr>
          <a:xfrm>
            <a:off x="4862145" y="777051"/>
            <a:ext cx="7166929" cy="4937949"/>
          </a:xfrm>
          <a:prstGeom prst="rect">
            <a:avLst/>
          </a:prstGeom>
        </p:spPr>
      </p:pic>
      <p:pic>
        <p:nvPicPr>
          <p:cNvPr id="6" name="Imagen 5">
            <a:extLst>
              <a:ext uri="{FF2B5EF4-FFF2-40B4-BE49-F238E27FC236}">
                <a16:creationId xmlns:a16="http://schemas.microsoft.com/office/drawing/2014/main" id="{26E62BC8-ECDB-4B4D-BD44-D98C554A835C}"/>
              </a:ext>
            </a:extLst>
          </p:cNvPr>
          <p:cNvPicPr>
            <a:picLocks noChangeAspect="1"/>
          </p:cNvPicPr>
          <p:nvPr/>
        </p:nvPicPr>
        <p:blipFill rotWithShape="1">
          <a:blip r:embed="rId4"/>
          <a:srcRect l="2299" t="1541" r="3507"/>
          <a:stretch/>
        </p:blipFill>
        <p:spPr>
          <a:xfrm>
            <a:off x="433273" y="720051"/>
            <a:ext cx="3672239" cy="4994949"/>
          </a:xfrm>
          <a:prstGeom prst="rect">
            <a:avLst/>
          </a:prstGeom>
        </p:spPr>
      </p:pic>
    </p:spTree>
    <p:extLst>
      <p:ext uri="{BB962C8B-B14F-4D97-AF65-F5344CB8AC3E}">
        <p14:creationId xmlns:p14="http://schemas.microsoft.com/office/powerpoint/2010/main" val="15080168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3695031" y="1240210"/>
            <a:ext cx="8710492" cy="2274406"/>
          </a:xfrm>
        </p:spPr>
        <p:txBody>
          <a:bodyPr vert="horz" lIns="87105" tIns="43552" rIns="87105" bIns="43552" rtlCol="0" anchor="b">
            <a:normAutofit/>
          </a:bodyPr>
          <a:lstStyle/>
          <a:p>
            <a:pPr algn="ctr"/>
            <a:r>
              <a:rPr lang="es-MX" sz="6287" b="1" dirty="0">
                <a:solidFill>
                  <a:schemeClr val="accent6">
                    <a:lumMod val="50000"/>
                  </a:schemeClr>
                </a:solidFill>
                <a:latin typeface="Algerian" panose="04020705040A02060702" pitchFamily="82" charset="0"/>
              </a:rPr>
              <a:t>TUBERCULOSIS</a:t>
            </a:r>
          </a:p>
        </p:txBody>
      </p:sp>
      <p:pic>
        <p:nvPicPr>
          <p:cNvPr id="3" name="Imagen 2">
            <a:extLst>
              <a:ext uri="{FF2B5EF4-FFF2-40B4-BE49-F238E27FC236}">
                <a16:creationId xmlns:a16="http://schemas.microsoft.com/office/drawing/2014/main" id="{75C9AC5D-AA26-435F-9C18-E27A991629D6}"/>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399980" y="1437647"/>
            <a:ext cx="3665247" cy="3982707"/>
          </a:xfrm>
          <a:prstGeom prst="rect">
            <a:avLst/>
          </a:prstGeom>
          <a:blipFill>
            <a:blip r:embed="rId3">
              <a:lum bright="70000" contrast="-70000"/>
            </a:blip>
            <a:tile tx="0" ty="0" sx="100000" sy="100000" flip="none" algn="tl"/>
          </a:blipFill>
        </p:spPr>
      </p:pic>
    </p:spTree>
    <p:extLst>
      <p:ext uri="{BB962C8B-B14F-4D97-AF65-F5344CB8AC3E}">
        <p14:creationId xmlns:p14="http://schemas.microsoft.com/office/powerpoint/2010/main" val="29690589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a:extLst>
              <a:ext uri="{FF2B5EF4-FFF2-40B4-BE49-F238E27FC236}">
                <a16:creationId xmlns:a16="http://schemas.microsoft.com/office/drawing/2014/main" id="{505DCEE1-04CC-4BB3-AED0-487EAC770EA7}"/>
              </a:ext>
            </a:extLst>
          </p:cNvPr>
          <p:cNvSpPr/>
          <p:nvPr/>
        </p:nvSpPr>
        <p:spPr>
          <a:xfrm>
            <a:off x="74142" y="37653"/>
            <a:ext cx="11962669" cy="793973"/>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C</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asos de Tuberculosis por distritos y tipo de Diagnósticos. Región Loreto,  Año 2024 (</a:t>
            </a: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32</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a:t>
            </a:r>
          </a:p>
        </p:txBody>
      </p:sp>
      <p:sp>
        <p:nvSpPr>
          <p:cNvPr id="6" name="CuadroTexto 5">
            <a:extLst>
              <a:ext uri="{FF2B5EF4-FFF2-40B4-BE49-F238E27FC236}">
                <a16:creationId xmlns:a16="http://schemas.microsoft.com/office/drawing/2014/main" id="{84D37B8E-BC82-4608-B145-322199FEA8AA}"/>
              </a:ext>
            </a:extLst>
          </p:cNvPr>
          <p:cNvSpPr txBox="1"/>
          <p:nvPr/>
        </p:nvSpPr>
        <p:spPr>
          <a:xfrm>
            <a:off x="114665" y="5684340"/>
            <a:ext cx="11962669" cy="1015663"/>
          </a:xfrm>
          <a:prstGeom prst="rect">
            <a:avLst/>
          </a:prstGeom>
          <a:solidFill>
            <a:schemeClr val="accent1">
              <a:lumMod val="20000"/>
              <a:lumOff val="80000"/>
            </a:schemeClr>
          </a:solidFill>
          <a:ln>
            <a:solidFill>
              <a:srgbClr val="7030A0"/>
            </a:solidFill>
          </a:ln>
        </p:spPr>
        <p:txBody>
          <a:bodyPr wrap="square" rtlCol="0">
            <a:spAutoFit/>
          </a:bodyPr>
          <a:lstStyle/>
          <a:p>
            <a:pPr algn="just"/>
            <a:r>
              <a:rPr lang="es-ES" sz="1500" b="1" dirty="0">
                <a:latin typeface="Arial" panose="020B0604020202020204" pitchFamily="34" charset="0"/>
                <a:cs typeface="Arial" panose="020B0604020202020204" pitchFamily="34" charset="0"/>
              </a:rPr>
              <a:t>Hasta la SE 32, Se notificaron 586 casos de Tuberculosis, el </a:t>
            </a:r>
            <a:r>
              <a:rPr lang="es-ES" sz="1500" b="1" dirty="0">
                <a:solidFill>
                  <a:srgbClr val="FF0000"/>
                </a:solidFill>
                <a:latin typeface="Arial" panose="020B0604020202020204" pitchFamily="34" charset="0"/>
                <a:cs typeface="Arial" panose="020B0604020202020204" pitchFamily="34" charset="0"/>
              </a:rPr>
              <a:t>81.4%</a:t>
            </a:r>
            <a:r>
              <a:rPr lang="es-ES" sz="1500" b="1" dirty="0">
                <a:latin typeface="Arial" panose="020B0604020202020204" pitchFamily="34" charset="0"/>
                <a:cs typeface="Arial" panose="020B0604020202020204" pitchFamily="34" charset="0"/>
              </a:rPr>
              <a:t> se concentran en los 7 distritos principalmente, San Juan Bautista, Belén, Iquitos, Yurimaguas y  Punchana. La mayor cantidad de Tuberculosis, corresponden a </a:t>
            </a:r>
            <a:r>
              <a:rPr lang="es-ES" sz="1500" b="1" u="sng" dirty="0">
                <a:latin typeface="Arial" panose="020B0604020202020204" pitchFamily="34" charset="0"/>
                <a:cs typeface="Arial" panose="020B0604020202020204" pitchFamily="34" charset="0"/>
              </a:rPr>
              <a:t>TBC Pulmonar con confirmación Bacteriológica </a:t>
            </a:r>
            <a:r>
              <a:rPr lang="es-ES" sz="1500" b="1" dirty="0">
                <a:solidFill>
                  <a:srgbClr val="FF0000"/>
                </a:solidFill>
                <a:latin typeface="Arial" panose="020B0604020202020204" pitchFamily="34" charset="0"/>
                <a:cs typeface="Arial" panose="020B0604020202020204" pitchFamily="34" charset="0"/>
              </a:rPr>
              <a:t>329 (58.7%); </a:t>
            </a:r>
            <a:r>
              <a:rPr lang="es-ES" sz="1500" b="1" dirty="0">
                <a:latin typeface="Arial" panose="020B0604020202020204" pitchFamily="34" charset="0"/>
                <a:cs typeface="Arial" panose="020B0604020202020204" pitchFamily="34" charset="0"/>
              </a:rPr>
              <a:t>TBC Pulmonar sin confirmación bacteriológica con 183 (31.2%) y TBC Extrapulmonar 50 (8.5%). Se reporta 30 fallecidos por este daño en 16 distritos, siendo San Juan con mayor mortalidad. </a:t>
            </a:r>
            <a:endParaRPr lang="es-PE" sz="1500" b="1"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14A3E586-2443-4E0F-B746-72A6CB26329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329"/>
          <a:stretch/>
        </p:blipFill>
        <p:spPr>
          <a:xfrm>
            <a:off x="74141" y="1150079"/>
            <a:ext cx="2692331" cy="3895264"/>
          </a:xfrm>
          <a:prstGeom prst="rect">
            <a:avLst/>
          </a:prstGeom>
        </p:spPr>
      </p:pic>
      <p:pic>
        <p:nvPicPr>
          <p:cNvPr id="8" name="Imagen 7">
            <a:extLst>
              <a:ext uri="{FF2B5EF4-FFF2-40B4-BE49-F238E27FC236}">
                <a16:creationId xmlns:a16="http://schemas.microsoft.com/office/drawing/2014/main" id="{506D41E7-C4FF-42FE-BEB9-76B55D2820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611"/>
          <a:stretch/>
        </p:blipFill>
        <p:spPr>
          <a:xfrm>
            <a:off x="2766472" y="1122938"/>
            <a:ext cx="2660515" cy="3941296"/>
          </a:xfrm>
          <a:prstGeom prst="rect">
            <a:avLst/>
          </a:prstGeom>
        </p:spPr>
      </p:pic>
      <p:pic>
        <p:nvPicPr>
          <p:cNvPr id="2" name="Imagen 1">
            <a:extLst>
              <a:ext uri="{FF2B5EF4-FFF2-40B4-BE49-F238E27FC236}">
                <a16:creationId xmlns:a16="http://schemas.microsoft.com/office/drawing/2014/main" id="{DD6FF842-3CEB-49FD-BB4E-4CAAA7AC5B9C}"/>
              </a:ext>
            </a:extLst>
          </p:cNvPr>
          <p:cNvPicPr>
            <a:picLocks noChangeAspect="1"/>
          </p:cNvPicPr>
          <p:nvPr/>
        </p:nvPicPr>
        <p:blipFill>
          <a:blip r:embed="rId4"/>
          <a:stretch>
            <a:fillRect/>
          </a:stretch>
        </p:blipFill>
        <p:spPr>
          <a:xfrm>
            <a:off x="5507149" y="911788"/>
            <a:ext cx="6529662" cy="4363597"/>
          </a:xfrm>
          <a:prstGeom prst="rect">
            <a:avLst/>
          </a:prstGeom>
        </p:spPr>
      </p:pic>
    </p:spTree>
    <p:extLst>
      <p:ext uri="{BB962C8B-B14F-4D97-AF65-F5344CB8AC3E}">
        <p14:creationId xmlns:p14="http://schemas.microsoft.com/office/powerpoint/2010/main" val="40762016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4941288" y="2568205"/>
            <a:ext cx="6753613" cy="874694"/>
          </a:xfrm>
        </p:spPr>
        <p:txBody>
          <a:bodyPr vert="horz" lIns="87105" tIns="43552" rIns="87105" bIns="43552" rtlCol="0" anchor="b">
            <a:noAutofit/>
          </a:bodyPr>
          <a:lstStyle/>
          <a:p>
            <a:pPr algn="ctr"/>
            <a:r>
              <a:rPr lang="es-MX" sz="5144" b="1" dirty="0">
                <a:solidFill>
                  <a:srgbClr val="002060"/>
                </a:solidFill>
                <a:latin typeface="Algerian" panose="04020705040A02060702" pitchFamily="82" charset="0"/>
              </a:rPr>
              <a:t>MUERTEs MATERNAs</a:t>
            </a:r>
          </a:p>
        </p:txBody>
      </p:sp>
      <p:pic>
        <p:nvPicPr>
          <p:cNvPr id="3" name="Imagen 2">
            <a:extLst>
              <a:ext uri="{FF2B5EF4-FFF2-40B4-BE49-F238E27FC236}">
                <a16:creationId xmlns:a16="http://schemas.microsoft.com/office/drawing/2014/main" id="{75C9AC5D-AA26-435F-9C18-E27A991629D6}"/>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399980" y="1437647"/>
            <a:ext cx="3665247" cy="3982707"/>
          </a:xfrm>
          <a:prstGeom prst="rect">
            <a:avLst/>
          </a:prstGeom>
          <a:blipFill>
            <a:blip r:embed="rId3">
              <a:lum bright="70000" contrast="-70000"/>
            </a:blip>
            <a:tile tx="0" ty="0" sx="100000" sy="100000" flip="none" algn="tl"/>
          </a:blipFill>
        </p:spPr>
      </p:pic>
    </p:spTree>
    <p:extLst>
      <p:ext uri="{BB962C8B-B14F-4D97-AF65-F5344CB8AC3E}">
        <p14:creationId xmlns:p14="http://schemas.microsoft.com/office/powerpoint/2010/main" val="26234947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6A1CCC2-BEA6-D94C-CC0A-A97024A6A2D1}"/>
              </a:ext>
            </a:extLst>
          </p:cNvPr>
          <p:cNvPicPr>
            <a:picLocks noChangeAspect="1"/>
          </p:cNvPicPr>
          <p:nvPr/>
        </p:nvPicPr>
        <p:blipFill>
          <a:blip r:embed="rId3"/>
          <a:stretch>
            <a:fillRect/>
          </a:stretch>
        </p:blipFill>
        <p:spPr>
          <a:xfrm>
            <a:off x="73395" y="942758"/>
            <a:ext cx="12046227" cy="4565331"/>
          </a:xfrm>
          <a:prstGeom prst="rect">
            <a:avLst/>
          </a:prstGeom>
        </p:spPr>
      </p:pic>
      <p:sp>
        <p:nvSpPr>
          <p:cNvPr id="8" name="CuadroTexto 7">
            <a:extLst>
              <a:ext uri="{FF2B5EF4-FFF2-40B4-BE49-F238E27FC236}">
                <a16:creationId xmlns:a16="http://schemas.microsoft.com/office/drawing/2014/main" id="{86E798EB-8B1F-4F9C-9BE4-BD41A81B47A1}"/>
              </a:ext>
            </a:extLst>
          </p:cNvPr>
          <p:cNvSpPr txBox="1"/>
          <p:nvPr/>
        </p:nvSpPr>
        <p:spPr>
          <a:xfrm>
            <a:off x="46892" y="71069"/>
            <a:ext cx="12072730" cy="769441"/>
          </a:xfrm>
          <a:prstGeom prst="rect">
            <a:avLst/>
          </a:prstGeom>
          <a:solidFill>
            <a:schemeClr val="accent4">
              <a:lumMod val="40000"/>
              <a:lumOff val="60000"/>
            </a:schemeClr>
          </a:solidFill>
        </p:spPr>
        <p:txBody>
          <a:bodyPr wrap="square">
            <a:spAutoFit/>
          </a:bodyPr>
          <a:lstStyle/>
          <a:p>
            <a:pPr algn="ctr"/>
            <a:r>
              <a:rPr kumimoji="0" lang="es-PE" sz="2200" b="1" i="0" u="none" strike="noStrike" cap="none" normalizeH="0" baseline="0" dirty="0">
                <a:ln>
                  <a:noFill/>
                </a:ln>
                <a:solidFill>
                  <a:schemeClr val="tx1"/>
                </a:solidFill>
                <a:effectLst/>
                <a:latin typeface="Arial" panose="020B0604020202020204" pitchFamily="34" charset="0"/>
              </a:rPr>
              <a:t>Número de Muertes Maternas según </a:t>
            </a:r>
            <a:r>
              <a:rPr kumimoji="0" lang="es-PE" sz="2200" b="1" i="0" u="none" strike="noStrike" cap="none" normalizeH="0" baseline="0" dirty="0">
                <a:ln>
                  <a:noFill/>
                </a:ln>
                <a:solidFill>
                  <a:srgbClr val="FF0000"/>
                </a:solidFill>
                <a:effectLst/>
                <a:latin typeface="Arial" panose="020B0604020202020204" pitchFamily="34" charset="0"/>
              </a:rPr>
              <a:t>OCURRENCIAS</a:t>
            </a:r>
            <a:r>
              <a:rPr kumimoji="0" lang="es-PE" sz="2200" b="1" i="0" u="none" strike="noStrike" cap="none" normalizeH="0" baseline="0" dirty="0">
                <a:ln>
                  <a:noFill/>
                </a:ln>
                <a:solidFill>
                  <a:schemeClr val="tx1"/>
                </a:solidFill>
                <a:effectLst/>
                <a:latin typeface="Arial" panose="020B0604020202020204" pitchFamily="34" charset="0"/>
              </a:rPr>
              <a:t> y clasificación final </a:t>
            </a:r>
            <a:r>
              <a:rPr lang="es-PE" sz="2200" b="1" dirty="0">
                <a:latin typeface="Arial" panose="020B0604020202020204" pitchFamily="34" charset="0"/>
              </a:rPr>
              <a:t>(</a:t>
            </a:r>
            <a:r>
              <a:rPr lang="es-PE" sz="2200" b="1" dirty="0">
                <a:solidFill>
                  <a:srgbClr val="FF0000"/>
                </a:solidFill>
                <a:latin typeface="Arial" panose="020B0604020202020204" pitchFamily="34" charset="0"/>
              </a:rPr>
              <a:t>Directa, Indirecta</a:t>
            </a:r>
            <a:r>
              <a:rPr lang="es-PE" sz="2200" b="1" dirty="0">
                <a:latin typeface="Arial" panose="020B0604020202020204" pitchFamily="34" charset="0"/>
              </a:rPr>
              <a:t>)-R</a:t>
            </a:r>
            <a:r>
              <a:rPr kumimoji="0" lang="es-PE" sz="2200" b="1" i="0" u="none" strike="noStrike" cap="none" normalizeH="0" baseline="0" dirty="0">
                <a:ln>
                  <a:noFill/>
                </a:ln>
                <a:solidFill>
                  <a:schemeClr val="tx1"/>
                </a:solidFill>
                <a:effectLst/>
                <a:latin typeface="Arial" panose="020B0604020202020204" pitchFamily="34" charset="0"/>
              </a:rPr>
              <a:t>egión </a:t>
            </a:r>
            <a:r>
              <a:rPr lang="es-PE" sz="2200" b="1" dirty="0">
                <a:latin typeface="Arial" panose="020B0604020202020204" pitchFamily="34" charset="0"/>
              </a:rPr>
              <a:t>Loreto.</a:t>
            </a:r>
            <a:r>
              <a:rPr kumimoji="0" lang="es-PE" sz="2200" b="1" i="0" u="none" strike="noStrike" cap="none" normalizeH="0" baseline="0" dirty="0">
                <a:ln>
                  <a:noFill/>
                </a:ln>
                <a:solidFill>
                  <a:schemeClr val="tx1"/>
                </a:solidFill>
                <a:effectLst/>
                <a:latin typeface="Arial" panose="020B0604020202020204" pitchFamily="34" charset="0"/>
              </a:rPr>
              <a:t> 2017 al 2024* (</a:t>
            </a:r>
            <a:r>
              <a:rPr lang="es-PE" sz="2200" b="1" dirty="0">
                <a:latin typeface="Arial" panose="020B0604020202020204" pitchFamily="34" charset="0"/>
              </a:rPr>
              <a:t>al 16 de Agosto).</a:t>
            </a:r>
            <a:endParaRPr lang="es-ES" sz="2200" dirty="0"/>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41439" y="5525958"/>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72887" y="5838032"/>
            <a:ext cx="11999843" cy="933589"/>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sz="1600" dirty="0">
                <a:latin typeface="Arial" panose="020B0604020202020204" pitchFamily="34" charset="0"/>
              </a:rPr>
              <a:t>En el 2023 se han notificado 23 muertes maternas según </a:t>
            </a:r>
            <a:r>
              <a:rPr lang="es-PE" sz="1600" b="1" dirty="0">
                <a:latin typeface="Arial" panose="020B0604020202020204" pitchFamily="34" charset="0"/>
              </a:rPr>
              <a:t>OCURRENCIA</a:t>
            </a:r>
            <a:r>
              <a:rPr lang="es-PE" sz="1600" dirty="0">
                <a:latin typeface="Arial" panose="020B0604020202020204" pitchFamily="34" charset="0"/>
              </a:rPr>
              <a:t>, 15 (Directas), 8 (Indirectas).</a:t>
            </a:r>
          </a:p>
          <a:p>
            <a:pPr marL="0" marR="0" lvl="0" indent="0" algn="just" defTabSz="914400" rtl="0" eaLnBrk="0" fontAlgn="base" latinLnBrk="0" hangingPunct="0">
              <a:lnSpc>
                <a:spcPct val="100000"/>
              </a:lnSpc>
              <a:spcBef>
                <a:spcPct val="0"/>
              </a:spcBef>
              <a:spcAft>
                <a:spcPts val="800"/>
              </a:spcAft>
              <a:buClrTx/>
              <a:buSzTx/>
              <a:buFontTx/>
              <a:buNone/>
              <a:tabLst/>
            </a:pPr>
            <a:r>
              <a:rPr kumimoji="0" lang="es-PE" sz="1600" b="1" i="0" u="none" strike="noStrike" cap="none" normalizeH="0" baseline="0" dirty="0">
                <a:ln>
                  <a:noFill/>
                </a:ln>
                <a:effectLst/>
                <a:latin typeface="Arial" panose="020B0604020202020204" pitchFamily="34" charset="0"/>
              </a:rPr>
              <a:t>En el 2024 Hasta el 16 de agosto, se han notificado 14 muertes maternas: (08 Directas y 06 Indirecta), todas OCURRIDAS en la Región Loreto, </a:t>
            </a:r>
          </a:p>
        </p:txBody>
      </p:sp>
      <p:cxnSp>
        <p:nvCxnSpPr>
          <p:cNvPr id="6" name="Conector recto 5">
            <a:extLst>
              <a:ext uri="{FF2B5EF4-FFF2-40B4-BE49-F238E27FC236}">
                <a16:creationId xmlns:a16="http://schemas.microsoft.com/office/drawing/2014/main" id="{BEFA66C7-3EF6-445A-BD74-97D7C2EA11E6}"/>
              </a:ext>
            </a:extLst>
          </p:cNvPr>
          <p:cNvCxnSpPr>
            <a:cxnSpLocks/>
          </p:cNvCxnSpPr>
          <p:nvPr/>
        </p:nvCxnSpPr>
        <p:spPr>
          <a:xfrm>
            <a:off x="10420922" y="1005092"/>
            <a:ext cx="0" cy="4082726"/>
          </a:xfrm>
          <a:prstGeom prst="line">
            <a:avLst/>
          </a:prstGeom>
          <a:ln w="28575">
            <a:solidFill>
              <a:srgbClr val="FF0000"/>
            </a:solidFill>
            <a:prstDash val="lgDash"/>
          </a:ln>
        </p:spPr>
        <p:style>
          <a:lnRef idx="1">
            <a:schemeClr val="accent2"/>
          </a:lnRef>
          <a:fillRef idx="0">
            <a:schemeClr val="accent2"/>
          </a:fillRef>
          <a:effectRef idx="0">
            <a:schemeClr val="accent2"/>
          </a:effectRef>
          <a:fontRef idx="minor">
            <a:schemeClr val="tx1"/>
          </a:fontRef>
        </p:style>
      </p:cxnSp>
      <p:sp>
        <p:nvSpPr>
          <p:cNvPr id="10" name="Elipse 9">
            <a:extLst>
              <a:ext uri="{FF2B5EF4-FFF2-40B4-BE49-F238E27FC236}">
                <a16:creationId xmlns:a16="http://schemas.microsoft.com/office/drawing/2014/main" id="{01F287AC-40B2-449B-904F-5DF30DD23AE7}"/>
              </a:ext>
            </a:extLst>
          </p:cNvPr>
          <p:cNvSpPr/>
          <p:nvPr/>
        </p:nvSpPr>
        <p:spPr>
          <a:xfrm>
            <a:off x="11086141" y="3358664"/>
            <a:ext cx="529835" cy="5295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963820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183B57E-D3E8-2C16-9AA8-2E630727FD3E}"/>
              </a:ext>
            </a:extLst>
          </p:cNvPr>
          <p:cNvPicPr>
            <a:picLocks noChangeAspect="1"/>
          </p:cNvPicPr>
          <p:nvPr/>
        </p:nvPicPr>
        <p:blipFill>
          <a:blip r:embed="rId3"/>
          <a:stretch>
            <a:fillRect/>
          </a:stretch>
        </p:blipFill>
        <p:spPr>
          <a:xfrm>
            <a:off x="42689" y="944544"/>
            <a:ext cx="12030041" cy="4474561"/>
          </a:xfrm>
          <a:prstGeom prst="rect">
            <a:avLst/>
          </a:prstGeom>
          <a:ln>
            <a:solidFill>
              <a:schemeClr val="tx1"/>
            </a:solidFill>
          </a:ln>
        </p:spPr>
      </p:pic>
      <p:sp>
        <p:nvSpPr>
          <p:cNvPr id="8" name="CuadroTexto 7">
            <a:extLst>
              <a:ext uri="{FF2B5EF4-FFF2-40B4-BE49-F238E27FC236}">
                <a16:creationId xmlns:a16="http://schemas.microsoft.com/office/drawing/2014/main" id="{86E798EB-8B1F-4F9C-9BE4-BD41A81B47A1}"/>
              </a:ext>
            </a:extLst>
          </p:cNvPr>
          <p:cNvSpPr txBox="1"/>
          <p:nvPr/>
        </p:nvSpPr>
        <p:spPr>
          <a:xfrm>
            <a:off x="42689" y="59639"/>
            <a:ext cx="12030041" cy="769441"/>
          </a:xfrm>
          <a:prstGeom prst="rect">
            <a:avLst/>
          </a:prstGeom>
          <a:solidFill>
            <a:schemeClr val="accent2">
              <a:lumMod val="20000"/>
              <a:lumOff val="80000"/>
            </a:schemeClr>
          </a:solidFill>
          <a:ln>
            <a:solidFill>
              <a:schemeClr val="tx1"/>
            </a:solidFill>
          </a:ln>
        </p:spPr>
        <p:txBody>
          <a:bodyPr wrap="square">
            <a:spAutoFit/>
          </a:bodyPr>
          <a:lstStyle/>
          <a:p>
            <a:pPr algn="ctr"/>
            <a:r>
              <a:rPr kumimoji="0" lang="es-PE" sz="2200" b="1" i="0" u="none" strike="noStrike" cap="none" normalizeH="0" baseline="0" dirty="0">
                <a:ln>
                  <a:noFill/>
                </a:ln>
                <a:solidFill>
                  <a:schemeClr val="tx1"/>
                </a:solidFill>
                <a:effectLst/>
                <a:latin typeface="Arial" panose="020B0604020202020204" pitchFamily="34" charset="0"/>
              </a:rPr>
              <a:t>Número de Muertes Maternas </a:t>
            </a:r>
            <a:r>
              <a:rPr kumimoji="0" lang="es-PE" sz="2200" b="1" i="0" u="none" strike="noStrike" cap="none" normalizeH="0" baseline="0" dirty="0">
                <a:ln>
                  <a:noFill/>
                </a:ln>
                <a:solidFill>
                  <a:srgbClr val="FF0000"/>
                </a:solidFill>
                <a:effectLst/>
                <a:latin typeface="Arial" panose="020B0604020202020204" pitchFamily="34" charset="0"/>
              </a:rPr>
              <a:t>Directas</a:t>
            </a:r>
            <a:r>
              <a:rPr lang="es-PE" sz="2200" b="1" dirty="0">
                <a:solidFill>
                  <a:srgbClr val="FF0000"/>
                </a:solidFill>
                <a:latin typeface="Arial" panose="020B0604020202020204" pitchFamily="34" charset="0"/>
              </a:rPr>
              <a:t> e</a:t>
            </a:r>
            <a:r>
              <a:rPr kumimoji="0" lang="es-PE" sz="2200" b="1" i="0" u="none" strike="noStrike" cap="none" normalizeH="0" baseline="0" dirty="0">
                <a:ln>
                  <a:noFill/>
                </a:ln>
                <a:solidFill>
                  <a:srgbClr val="FF0000"/>
                </a:solidFill>
                <a:effectLst/>
                <a:latin typeface="Arial" panose="020B0604020202020204" pitchFamily="34" charset="0"/>
              </a:rPr>
              <a:t> Indirectas </a:t>
            </a:r>
            <a:r>
              <a:rPr kumimoji="0" lang="es-PE" sz="2200" b="1" i="0" u="none" strike="noStrike" cap="none" normalizeH="0" baseline="0" dirty="0">
                <a:ln>
                  <a:noFill/>
                </a:ln>
                <a:solidFill>
                  <a:schemeClr val="tx1"/>
                </a:solidFill>
                <a:effectLst/>
                <a:latin typeface="Arial" panose="020B0604020202020204" pitchFamily="34" charset="0"/>
              </a:rPr>
              <a:t>según meses, </a:t>
            </a:r>
            <a:r>
              <a:rPr kumimoji="0" lang="es-PE" sz="2200" b="1" i="0" u="none" strike="noStrike" cap="none" normalizeH="0" baseline="0" dirty="0">
                <a:ln>
                  <a:noFill/>
                </a:ln>
                <a:solidFill>
                  <a:srgbClr val="0070C0"/>
                </a:solidFill>
                <a:effectLst/>
                <a:latin typeface="Arial" panose="020B0604020202020204" pitchFamily="34" charset="0"/>
              </a:rPr>
              <a:t>Ocurridas</a:t>
            </a:r>
            <a:r>
              <a:rPr kumimoji="0" lang="es-PE" sz="2200" b="1" i="0" u="none" strike="noStrike" cap="none" normalizeH="0" baseline="0" dirty="0">
                <a:ln>
                  <a:noFill/>
                </a:ln>
                <a:solidFill>
                  <a:schemeClr val="tx1"/>
                </a:solidFill>
                <a:effectLst/>
                <a:latin typeface="Arial" panose="020B0604020202020204" pitchFamily="34" charset="0"/>
              </a:rPr>
              <a:t> en la región Loreto. 2023-2024* (hasta el 16 de agosto)</a:t>
            </a:r>
            <a:r>
              <a:rPr lang="es-PE" sz="2200" b="1" dirty="0">
                <a:latin typeface="Arial" panose="020B0604020202020204" pitchFamily="34" charset="0"/>
              </a:rPr>
              <a:t>.</a:t>
            </a:r>
            <a:endParaRPr lang="es-ES" sz="2200" dirty="0"/>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162440" y="5419106"/>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124750" y="5633105"/>
            <a:ext cx="11867118" cy="1179810"/>
          </a:xfrm>
          <a:prstGeom prst="rect">
            <a:avLst/>
          </a:prstGeom>
          <a:noFill/>
          <a:ln>
            <a:solidFill>
              <a:schemeClr val="accent1"/>
            </a:solidFill>
          </a:ln>
        </p:spPr>
        <p:txBody>
          <a:bodyPr wrap="square">
            <a:spAutoFit/>
          </a:bodyPr>
          <a:lstStyle/>
          <a:p>
            <a:pPr marL="0" marR="0" lvl="0" indent="0" algn="ctr" defTabSz="914400" rtl="0" eaLnBrk="0" fontAlgn="base" latinLnBrk="0" hangingPunct="0">
              <a:lnSpc>
                <a:spcPct val="100000"/>
              </a:lnSpc>
              <a:spcBef>
                <a:spcPct val="0"/>
              </a:spcBef>
              <a:spcAft>
                <a:spcPts val="800"/>
              </a:spcAft>
              <a:buClrTx/>
              <a:buSzTx/>
              <a:buFontTx/>
              <a:buNone/>
              <a:tabLst/>
            </a:pPr>
            <a:r>
              <a:rPr lang="es-PE" sz="1600" dirty="0">
                <a:latin typeface="Arial" panose="020B0604020202020204" pitchFamily="34" charset="0"/>
              </a:rPr>
              <a:t>En el 2023, entre los meses de Enero a Agosto, se reportaron 12 muertes maternas, 9 (Directas) y  3 (Indirectas).</a:t>
            </a:r>
            <a:r>
              <a:rPr lang="es-PE" sz="1600" b="1" dirty="0">
                <a:latin typeface="Arial" panose="020B0604020202020204" pitchFamily="34" charset="0"/>
              </a:rPr>
              <a:t> </a:t>
            </a:r>
          </a:p>
          <a:p>
            <a:pPr marL="0" marR="0" lvl="0" indent="0" algn="just" defTabSz="914400" rtl="0" eaLnBrk="0" fontAlgn="base" latinLnBrk="0" hangingPunct="0">
              <a:lnSpc>
                <a:spcPct val="100000"/>
              </a:lnSpc>
              <a:spcBef>
                <a:spcPct val="0"/>
              </a:spcBef>
              <a:spcAft>
                <a:spcPts val="800"/>
              </a:spcAft>
              <a:buClrTx/>
              <a:buSzTx/>
              <a:buFontTx/>
              <a:buNone/>
              <a:tabLst/>
            </a:pPr>
            <a:r>
              <a:rPr lang="es-PE" sz="1600" b="1" dirty="0">
                <a:latin typeface="Arial" panose="020B0604020202020204" pitchFamily="34" charset="0"/>
              </a:rPr>
              <a:t>En el 2024 hasta el 16 de agosto, ocurrieron 14 muertes maternas: 08 Muertes Maternas Directas y 06 muertes maternas Indirectas. Se observa que, hasta el 16 de agosto 2024 ya se superó lo reportado hasta fines de agosto 2023 con 02 Muertes maternas. </a:t>
            </a:r>
          </a:p>
        </p:txBody>
      </p:sp>
      <p:cxnSp>
        <p:nvCxnSpPr>
          <p:cNvPr id="10" name="Conector recto 9">
            <a:extLst>
              <a:ext uri="{FF2B5EF4-FFF2-40B4-BE49-F238E27FC236}">
                <a16:creationId xmlns:a16="http://schemas.microsoft.com/office/drawing/2014/main" id="{803FFE34-17F5-48B5-8582-478EAB4E0C39}"/>
              </a:ext>
            </a:extLst>
          </p:cNvPr>
          <p:cNvCxnSpPr>
            <a:cxnSpLocks/>
          </p:cNvCxnSpPr>
          <p:nvPr/>
        </p:nvCxnSpPr>
        <p:spPr>
          <a:xfrm>
            <a:off x="4866110" y="1457884"/>
            <a:ext cx="0" cy="3120349"/>
          </a:xfrm>
          <a:prstGeom prst="line">
            <a:avLst/>
          </a:prstGeom>
          <a:ln w="5715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11" name="Flecha: hacia abajo 10">
            <a:extLst>
              <a:ext uri="{FF2B5EF4-FFF2-40B4-BE49-F238E27FC236}">
                <a16:creationId xmlns:a16="http://schemas.microsoft.com/office/drawing/2014/main" id="{1B1533BB-0F40-440F-B7A5-8DDFC7C89890}"/>
              </a:ext>
            </a:extLst>
          </p:cNvPr>
          <p:cNvSpPr/>
          <p:nvPr/>
        </p:nvSpPr>
        <p:spPr>
          <a:xfrm>
            <a:off x="3053047" y="2551964"/>
            <a:ext cx="1005835" cy="9486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Flecha: hacia abajo 11">
            <a:extLst>
              <a:ext uri="{FF2B5EF4-FFF2-40B4-BE49-F238E27FC236}">
                <a16:creationId xmlns:a16="http://schemas.microsoft.com/office/drawing/2014/main" id="{33B80C2A-648F-4156-87CD-D14D4F454A30}"/>
              </a:ext>
            </a:extLst>
          </p:cNvPr>
          <p:cNvSpPr/>
          <p:nvPr/>
        </p:nvSpPr>
        <p:spPr>
          <a:xfrm>
            <a:off x="9096436" y="2611611"/>
            <a:ext cx="1005835" cy="9486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Elipse 12">
            <a:extLst>
              <a:ext uri="{FF2B5EF4-FFF2-40B4-BE49-F238E27FC236}">
                <a16:creationId xmlns:a16="http://schemas.microsoft.com/office/drawing/2014/main" id="{4EDB1E16-CFD9-4EE4-AACF-D31F60CB6893}"/>
              </a:ext>
            </a:extLst>
          </p:cNvPr>
          <p:cNvSpPr/>
          <p:nvPr/>
        </p:nvSpPr>
        <p:spPr>
          <a:xfrm>
            <a:off x="3118420" y="1619426"/>
            <a:ext cx="845813" cy="7230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t>12</a:t>
            </a:r>
            <a:endParaRPr lang="es-MX" sz="2800" dirty="0"/>
          </a:p>
        </p:txBody>
      </p:sp>
      <p:sp>
        <p:nvSpPr>
          <p:cNvPr id="14" name="Elipse 13">
            <a:extLst>
              <a:ext uri="{FF2B5EF4-FFF2-40B4-BE49-F238E27FC236}">
                <a16:creationId xmlns:a16="http://schemas.microsoft.com/office/drawing/2014/main" id="{C86D6947-E47A-43DF-A848-C0784248F96F}"/>
              </a:ext>
            </a:extLst>
          </p:cNvPr>
          <p:cNvSpPr/>
          <p:nvPr/>
        </p:nvSpPr>
        <p:spPr>
          <a:xfrm>
            <a:off x="9185700" y="1671359"/>
            <a:ext cx="845813" cy="7230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t>14</a:t>
            </a:r>
            <a:endParaRPr lang="es-MX" sz="2800" dirty="0"/>
          </a:p>
        </p:txBody>
      </p:sp>
      <p:sp>
        <p:nvSpPr>
          <p:cNvPr id="15" name="CuadroTexto 14">
            <a:extLst>
              <a:ext uri="{FF2B5EF4-FFF2-40B4-BE49-F238E27FC236}">
                <a16:creationId xmlns:a16="http://schemas.microsoft.com/office/drawing/2014/main" id="{19DC2B21-2CDE-4F78-9F11-B7EB9B1ABDA1}"/>
              </a:ext>
            </a:extLst>
          </p:cNvPr>
          <p:cNvSpPr txBox="1"/>
          <p:nvPr/>
        </p:nvSpPr>
        <p:spPr>
          <a:xfrm>
            <a:off x="10228019" y="1848225"/>
            <a:ext cx="1005835" cy="369332"/>
          </a:xfrm>
          <a:prstGeom prst="rect">
            <a:avLst/>
          </a:prstGeom>
          <a:noFill/>
        </p:spPr>
        <p:txBody>
          <a:bodyPr wrap="square" rtlCol="0">
            <a:spAutoFit/>
          </a:bodyPr>
          <a:lstStyle/>
          <a:p>
            <a:pPr algn="ctr"/>
            <a:r>
              <a:rPr lang="es-ES" b="1" dirty="0"/>
              <a:t>2024</a:t>
            </a:r>
            <a:endParaRPr lang="es-MX" b="1" dirty="0"/>
          </a:p>
        </p:txBody>
      </p:sp>
      <p:cxnSp>
        <p:nvCxnSpPr>
          <p:cNvPr id="16" name="Conector recto 15">
            <a:extLst>
              <a:ext uri="{FF2B5EF4-FFF2-40B4-BE49-F238E27FC236}">
                <a16:creationId xmlns:a16="http://schemas.microsoft.com/office/drawing/2014/main" id="{A2CF0CBD-CA59-4E43-8576-4F5EE0ED6529}"/>
              </a:ext>
            </a:extLst>
          </p:cNvPr>
          <p:cNvCxnSpPr/>
          <p:nvPr/>
        </p:nvCxnSpPr>
        <p:spPr>
          <a:xfrm>
            <a:off x="7203785" y="1502157"/>
            <a:ext cx="0" cy="2948940"/>
          </a:xfrm>
          <a:prstGeom prst="line">
            <a:avLst/>
          </a:prstGeom>
          <a:ln w="5715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8526ADBB-2AE5-B6DA-1383-C91692BF225A}"/>
              </a:ext>
            </a:extLst>
          </p:cNvPr>
          <p:cNvSpPr txBox="1"/>
          <p:nvPr/>
        </p:nvSpPr>
        <p:spPr>
          <a:xfrm>
            <a:off x="1384256" y="1784287"/>
            <a:ext cx="1005835" cy="369332"/>
          </a:xfrm>
          <a:prstGeom prst="rect">
            <a:avLst/>
          </a:prstGeom>
          <a:noFill/>
        </p:spPr>
        <p:txBody>
          <a:bodyPr wrap="square" rtlCol="0">
            <a:spAutoFit/>
          </a:bodyPr>
          <a:lstStyle/>
          <a:p>
            <a:pPr algn="ctr"/>
            <a:r>
              <a:rPr lang="es-ES" b="1" dirty="0"/>
              <a:t>2023</a:t>
            </a:r>
            <a:endParaRPr lang="es-MX" b="1" dirty="0"/>
          </a:p>
        </p:txBody>
      </p:sp>
    </p:spTree>
    <p:extLst>
      <p:ext uri="{BB962C8B-B14F-4D97-AF65-F5344CB8AC3E}">
        <p14:creationId xmlns:p14="http://schemas.microsoft.com/office/powerpoint/2010/main" val="18687406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0" y="59639"/>
            <a:ext cx="12192000" cy="830997"/>
          </a:xfrm>
          <a:prstGeom prst="rect">
            <a:avLst/>
          </a:prstGeom>
          <a:solidFill>
            <a:schemeClr val="accent2">
              <a:lumMod val="20000"/>
              <a:lumOff val="80000"/>
            </a:schemeClr>
          </a:solidFill>
          <a:ln>
            <a:solidFill>
              <a:srgbClr val="FF0000"/>
            </a:solidFill>
          </a:ln>
        </p:spPr>
        <p:txBody>
          <a:bodyPr wrap="square">
            <a:spAutoFit/>
          </a:bodyPr>
          <a:lstStyle/>
          <a:p>
            <a:pPr algn="ctr"/>
            <a:r>
              <a:rPr kumimoji="0" lang="es-PE" sz="2400" b="1" i="0" u="none" strike="noStrike" cap="none" normalizeH="0" baseline="0" dirty="0">
                <a:ln>
                  <a:noFill/>
                </a:ln>
                <a:solidFill>
                  <a:schemeClr val="tx1"/>
                </a:solidFill>
                <a:effectLst/>
                <a:latin typeface="Arial" panose="020B0604020202020204" pitchFamily="34" charset="0"/>
              </a:rPr>
              <a:t>Número de Muertes Maternas( </a:t>
            </a:r>
            <a:r>
              <a:rPr kumimoji="0" lang="es-PE" sz="2400" b="1" i="0" u="none" strike="noStrike" cap="none" normalizeH="0" baseline="0" dirty="0">
                <a:ln>
                  <a:noFill/>
                </a:ln>
                <a:solidFill>
                  <a:srgbClr val="FF0000"/>
                </a:solidFill>
                <a:effectLst/>
                <a:latin typeface="Arial" panose="020B0604020202020204" pitchFamily="34" charset="0"/>
              </a:rPr>
              <a:t>Directas, Indirectas e incidentales</a:t>
            </a:r>
            <a:r>
              <a:rPr kumimoji="0" lang="es-PE" sz="2400" b="1" i="0" u="none" strike="noStrike" cap="none" normalizeH="0" baseline="0" dirty="0">
                <a:ln>
                  <a:noFill/>
                </a:ln>
                <a:solidFill>
                  <a:schemeClr val="tx1"/>
                </a:solidFill>
                <a:effectLst/>
                <a:latin typeface="Arial" panose="020B0604020202020204" pitchFamily="34" charset="0"/>
              </a:rPr>
              <a:t>) </a:t>
            </a:r>
            <a:r>
              <a:rPr lang="es-PE" sz="2400" b="1" dirty="0">
                <a:latin typeface="Arial" panose="020B0604020202020204" pitchFamily="34" charset="0"/>
              </a:rPr>
              <a:t>según Provincias y distritos de Procedencias. Región Loreto. 2024</a:t>
            </a:r>
            <a:r>
              <a:rPr kumimoji="0" lang="es-PE" sz="2400" b="1" i="0" u="none" strike="noStrike" cap="none" normalizeH="0" baseline="0" dirty="0">
                <a:ln>
                  <a:noFill/>
                </a:ln>
                <a:solidFill>
                  <a:schemeClr val="tx1"/>
                </a:solidFill>
                <a:effectLst/>
                <a:latin typeface="Arial" panose="020B0604020202020204" pitchFamily="34" charset="0"/>
              </a:rPr>
              <a:t>* Hasta 16 de agosto.</a:t>
            </a:r>
            <a:endParaRPr lang="es-ES" sz="2400" dirty="0"/>
          </a:p>
        </p:txBody>
      </p:sp>
      <p:sp>
        <p:nvSpPr>
          <p:cNvPr id="6" name="Text Box 3">
            <a:extLst>
              <a:ext uri="{FF2B5EF4-FFF2-40B4-BE49-F238E27FC236}">
                <a16:creationId xmlns:a16="http://schemas.microsoft.com/office/drawing/2014/main" id="{A3320C8F-C6DC-4C97-8CCF-8F1D05712B1C}"/>
              </a:ext>
            </a:extLst>
          </p:cNvPr>
          <p:cNvSpPr txBox="1">
            <a:spLocks noChangeArrowheads="1"/>
          </p:cNvSpPr>
          <p:nvPr/>
        </p:nvSpPr>
        <p:spPr bwMode="auto">
          <a:xfrm>
            <a:off x="70340" y="6563795"/>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pic>
        <p:nvPicPr>
          <p:cNvPr id="2" name="Imagen 1">
            <a:extLst>
              <a:ext uri="{FF2B5EF4-FFF2-40B4-BE49-F238E27FC236}">
                <a16:creationId xmlns:a16="http://schemas.microsoft.com/office/drawing/2014/main" id="{457F2FC4-3B81-9154-D9CC-C7D4462AE743}"/>
              </a:ext>
            </a:extLst>
          </p:cNvPr>
          <p:cNvPicPr>
            <a:picLocks noChangeAspect="1"/>
          </p:cNvPicPr>
          <p:nvPr/>
        </p:nvPicPr>
        <p:blipFill>
          <a:blip r:embed="rId3"/>
          <a:stretch>
            <a:fillRect/>
          </a:stretch>
        </p:blipFill>
        <p:spPr>
          <a:xfrm>
            <a:off x="70339" y="993073"/>
            <a:ext cx="12008771" cy="5570721"/>
          </a:xfrm>
          <a:prstGeom prst="rect">
            <a:avLst/>
          </a:prstGeom>
          <a:ln>
            <a:solidFill>
              <a:schemeClr val="tx1"/>
            </a:solidFill>
          </a:ln>
        </p:spPr>
      </p:pic>
    </p:spTree>
    <p:extLst>
      <p:ext uri="{BB962C8B-B14F-4D97-AF65-F5344CB8AC3E}">
        <p14:creationId xmlns:p14="http://schemas.microsoft.com/office/powerpoint/2010/main" val="2446280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0" y="59639"/>
            <a:ext cx="12192000" cy="830997"/>
          </a:xfrm>
          <a:prstGeom prst="rect">
            <a:avLst/>
          </a:prstGeom>
          <a:solidFill>
            <a:schemeClr val="accent2">
              <a:lumMod val="20000"/>
              <a:lumOff val="80000"/>
            </a:schemeClr>
          </a:solidFill>
          <a:ln>
            <a:solidFill>
              <a:srgbClr val="FF0000"/>
            </a:solidFill>
          </a:ln>
        </p:spPr>
        <p:txBody>
          <a:bodyPr wrap="square">
            <a:spAutoFit/>
          </a:bodyPr>
          <a:lstStyle/>
          <a:p>
            <a:pPr algn="ctr"/>
            <a:r>
              <a:rPr kumimoji="0" lang="es-PE" sz="2400" b="1" i="0" u="none" strike="noStrike" cap="none" normalizeH="0" baseline="0" dirty="0">
                <a:ln>
                  <a:noFill/>
                </a:ln>
                <a:solidFill>
                  <a:schemeClr val="tx1"/>
                </a:solidFill>
                <a:effectLst/>
                <a:latin typeface="Arial" panose="020B0604020202020204" pitchFamily="34" charset="0"/>
              </a:rPr>
              <a:t>Número de Muertes Maternas( </a:t>
            </a:r>
            <a:r>
              <a:rPr kumimoji="0" lang="es-PE" sz="2400" b="1" i="0" u="none" strike="noStrike" cap="none" normalizeH="0" baseline="0" dirty="0">
                <a:ln>
                  <a:noFill/>
                </a:ln>
                <a:solidFill>
                  <a:srgbClr val="FF0000"/>
                </a:solidFill>
                <a:effectLst/>
                <a:latin typeface="Arial" panose="020B0604020202020204" pitchFamily="34" charset="0"/>
              </a:rPr>
              <a:t>Directas, Indirectas )</a:t>
            </a:r>
            <a:r>
              <a:rPr kumimoji="0" lang="es-PE" sz="2400" b="1" i="0" u="none" strike="noStrike" cap="none" normalizeH="0" baseline="0" dirty="0">
                <a:ln>
                  <a:noFill/>
                </a:ln>
                <a:solidFill>
                  <a:schemeClr val="tx1"/>
                </a:solidFill>
                <a:effectLst/>
                <a:latin typeface="Arial" panose="020B0604020202020204" pitchFamily="34" charset="0"/>
              </a:rPr>
              <a:t> </a:t>
            </a:r>
            <a:r>
              <a:rPr lang="es-PE" sz="2400" b="1" dirty="0">
                <a:latin typeface="Arial" panose="020B0604020202020204" pitchFamily="34" charset="0"/>
              </a:rPr>
              <a:t>según Lugar de Fallecimiento. Región Loreto. 2024</a:t>
            </a:r>
            <a:r>
              <a:rPr kumimoji="0" lang="es-PE" sz="2400" b="1" i="0" u="none" strike="noStrike" cap="none" normalizeH="0" baseline="0" dirty="0">
                <a:ln>
                  <a:noFill/>
                </a:ln>
                <a:solidFill>
                  <a:schemeClr val="tx1"/>
                </a:solidFill>
                <a:effectLst/>
                <a:latin typeface="Arial" panose="020B0604020202020204" pitchFamily="34" charset="0"/>
              </a:rPr>
              <a:t>* Hasta el 16 de agosto.</a:t>
            </a:r>
            <a:endParaRPr lang="es-ES" sz="2400" dirty="0"/>
          </a:p>
        </p:txBody>
      </p:sp>
      <p:sp>
        <p:nvSpPr>
          <p:cNvPr id="6" name="Text Box 3">
            <a:extLst>
              <a:ext uri="{FF2B5EF4-FFF2-40B4-BE49-F238E27FC236}">
                <a16:creationId xmlns:a16="http://schemas.microsoft.com/office/drawing/2014/main" id="{A3320C8F-C6DC-4C97-8CCF-8F1D05712B1C}"/>
              </a:ext>
            </a:extLst>
          </p:cNvPr>
          <p:cNvSpPr txBox="1">
            <a:spLocks noChangeArrowheads="1"/>
          </p:cNvSpPr>
          <p:nvPr/>
        </p:nvSpPr>
        <p:spPr bwMode="auto">
          <a:xfrm>
            <a:off x="743937" y="6573075"/>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pic>
        <p:nvPicPr>
          <p:cNvPr id="7" name="Imagen 6">
            <a:extLst>
              <a:ext uri="{FF2B5EF4-FFF2-40B4-BE49-F238E27FC236}">
                <a16:creationId xmlns:a16="http://schemas.microsoft.com/office/drawing/2014/main" id="{32FD9574-4CF0-94AD-3E7B-F979CB41467F}"/>
              </a:ext>
            </a:extLst>
          </p:cNvPr>
          <p:cNvPicPr>
            <a:picLocks noChangeAspect="1"/>
          </p:cNvPicPr>
          <p:nvPr/>
        </p:nvPicPr>
        <p:blipFill>
          <a:blip r:embed="rId3"/>
          <a:stretch>
            <a:fillRect/>
          </a:stretch>
        </p:blipFill>
        <p:spPr>
          <a:xfrm>
            <a:off x="743937" y="988655"/>
            <a:ext cx="10536099" cy="5584420"/>
          </a:xfrm>
          <a:prstGeom prst="rect">
            <a:avLst/>
          </a:prstGeom>
          <a:ln>
            <a:solidFill>
              <a:schemeClr val="tx1"/>
            </a:solidFill>
          </a:ln>
        </p:spPr>
      </p:pic>
    </p:spTree>
    <p:extLst>
      <p:ext uri="{BB962C8B-B14F-4D97-AF65-F5344CB8AC3E}">
        <p14:creationId xmlns:p14="http://schemas.microsoft.com/office/powerpoint/2010/main" val="534673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145774" y="59639"/>
            <a:ext cx="11926956" cy="769441"/>
          </a:xfrm>
          <a:prstGeom prst="rect">
            <a:avLst/>
          </a:prstGeom>
          <a:solidFill>
            <a:schemeClr val="accent2">
              <a:lumMod val="20000"/>
              <a:lumOff val="80000"/>
            </a:schemeClr>
          </a:solidFill>
          <a:ln>
            <a:solidFill>
              <a:schemeClr val="tx1"/>
            </a:solidFill>
          </a:ln>
        </p:spPr>
        <p:txBody>
          <a:bodyPr wrap="square">
            <a:spAutoFit/>
          </a:bodyPr>
          <a:lstStyle/>
          <a:p>
            <a:pPr algn="ctr"/>
            <a:r>
              <a:rPr kumimoji="0" lang="es-PE" sz="2200" b="1" i="0" u="none" strike="noStrike" cap="none" normalizeH="0" baseline="0" dirty="0">
                <a:ln>
                  <a:noFill/>
                </a:ln>
                <a:solidFill>
                  <a:schemeClr val="tx1"/>
                </a:solidFill>
                <a:effectLst/>
                <a:latin typeface="Arial" panose="020B0604020202020204" pitchFamily="34" charset="0"/>
              </a:rPr>
              <a:t>Número de Muertes Maternas </a:t>
            </a:r>
            <a:r>
              <a:rPr kumimoji="0" lang="es-PE" sz="2200" b="1" i="0" u="none" strike="noStrike" cap="none" normalizeH="0" baseline="0" dirty="0">
                <a:ln>
                  <a:noFill/>
                </a:ln>
                <a:solidFill>
                  <a:srgbClr val="FF0000"/>
                </a:solidFill>
                <a:effectLst/>
                <a:latin typeface="Arial" panose="020B0604020202020204" pitchFamily="34" charset="0"/>
              </a:rPr>
              <a:t>Directas</a:t>
            </a:r>
            <a:r>
              <a:rPr lang="es-PE" sz="2200" b="1" dirty="0">
                <a:solidFill>
                  <a:srgbClr val="FF0000"/>
                </a:solidFill>
                <a:latin typeface="Arial" panose="020B0604020202020204" pitchFamily="34" charset="0"/>
              </a:rPr>
              <a:t> e</a:t>
            </a:r>
            <a:r>
              <a:rPr kumimoji="0" lang="es-PE" sz="2200" b="1" i="0" u="none" strike="noStrike" cap="none" normalizeH="0" baseline="0" dirty="0">
                <a:ln>
                  <a:noFill/>
                </a:ln>
                <a:solidFill>
                  <a:srgbClr val="FF0000"/>
                </a:solidFill>
                <a:effectLst/>
                <a:latin typeface="Arial" panose="020B0604020202020204" pitchFamily="34" charset="0"/>
              </a:rPr>
              <a:t> Indirectas </a:t>
            </a:r>
            <a:r>
              <a:rPr kumimoji="0" lang="es-PE" sz="2200" b="1" i="0" u="none" strike="noStrike" cap="none" normalizeH="0" baseline="0" dirty="0">
                <a:ln>
                  <a:noFill/>
                </a:ln>
                <a:solidFill>
                  <a:schemeClr val="tx1"/>
                </a:solidFill>
                <a:effectLst/>
                <a:latin typeface="Arial" panose="020B0604020202020204" pitchFamily="34" charset="0"/>
              </a:rPr>
              <a:t>según momentos y clasificación final, </a:t>
            </a:r>
            <a:r>
              <a:rPr kumimoji="0" lang="es-PE" sz="2200" b="1" i="0" u="none" strike="noStrike" cap="none" normalizeH="0" baseline="0" dirty="0">
                <a:ln>
                  <a:noFill/>
                </a:ln>
                <a:solidFill>
                  <a:srgbClr val="0070C0"/>
                </a:solidFill>
                <a:effectLst/>
                <a:latin typeface="Arial" panose="020B0604020202020204" pitchFamily="34" charset="0"/>
              </a:rPr>
              <a:t>Ocurridas</a:t>
            </a:r>
            <a:r>
              <a:rPr kumimoji="0" lang="es-PE" sz="2200" b="1" i="0" u="none" strike="noStrike" cap="none" normalizeH="0" baseline="0" dirty="0">
                <a:ln>
                  <a:noFill/>
                </a:ln>
                <a:solidFill>
                  <a:schemeClr val="tx1"/>
                </a:solidFill>
                <a:effectLst/>
                <a:latin typeface="Arial" panose="020B0604020202020204" pitchFamily="34" charset="0"/>
              </a:rPr>
              <a:t> en la región Loreto. 2023 (SE1-SE52)-2024* (hasta el 16 de agosto)</a:t>
            </a:r>
            <a:r>
              <a:rPr lang="es-PE" sz="2200" b="1" dirty="0">
                <a:latin typeface="Arial" panose="020B0604020202020204" pitchFamily="34" charset="0"/>
              </a:rPr>
              <a:t>.</a:t>
            </a:r>
            <a:endParaRPr lang="es-ES" sz="2200" dirty="0"/>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145773" y="3950838"/>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145773" y="4793963"/>
            <a:ext cx="11913703" cy="1179810"/>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sz="1600" dirty="0">
                <a:latin typeface="Arial" panose="020B0604020202020204" pitchFamily="34" charset="0"/>
              </a:rPr>
              <a:t>En el 2023, se notificaron 23 muertes maternas;( 15 Directas y 08 Indirectas). En el Embarazo (6 muertes), Parto (2 muertes) y Puerperio (15 muertes)</a:t>
            </a:r>
          </a:p>
          <a:p>
            <a:pPr marL="0" marR="0" lvl="0" indent="0" algn="just" defTabSz="914400" rtl="0" eaLnBrk="0" fontAlgn="base" latinLnBrk="0" hangingPunct="0">
              <a:lnSpc>
                <a:spcPct val="100000"/>
              </a:lnSpc>
              <a:spcBef>
                <a:spcPct val="0"/>
              </a:spcBef>
              <a:spcAft>
                <a:spcPts val="800"/>
              </a:spcAft>
              <a:buClrTx/>
              <a:buSzTx/>
              <a:buFontTx/>
              <a:buNone/>
              <a:tabLst/>
            </a:pPr>
            <a:r>
              <a:rPr lang="es-PE" sz="1600" b="1" dirty="0">
                <a:latin typeface="Arial" panose="020B0604020202020204" pitchFamily="34" charset="0"/>
              </a:rPr>
              <a:t>En el 2024 (hasta el 16 de agosto), se notificaron 14 muertes maternas: </a:t>
            </a:r>
            <a:r>
              <a:rPr lang="es-PE" sz="1600" b="1" dirty="0">
                <a:solidFill>
                  <a:srgbClr val="FF0000"/>
                </a:solidFill>
                <a:latin typeface="Arial" panose="020B0604020202020204" pitchFamily="34" charset="0"/>
              </a:rPr>
              <a:t>08</a:t>
            </a:r>
            <a:r>
              <a:rPr lang="es-PE" sz="1600" b="1" dirty="0">
                <a:latin typeface="Arial" panose="020B0604020202020204" pitchFamily="34" charset="0"/>
              </a:rPr>
              <a:t> muertes maternas directas: En el embarazo (1), parto (3) y puerperio (4). </a:t>
            </a:r>
            <a:r>
              <a:rPr lang="es-PE" sz="1600" b="1" dirty="0">
                <a:solidFill>
                  <a:srgbClr val="FF0000"/>
                </a:solidFill>
                <a:latin typeface="Arial" panose="020B0604020202020204" pitchFamily="34" charset="0"/>
              </a:rPr>
              <a:t>06</a:t>
            </a:r>
            <a:r>
              <a:rPr lang="es-PE" sz="1600" b="1" dirty="0">
                <a:latin typeface="Arial" panose="020B0604020202020204" pitchFamily="34" charset="0"/>
              </a:rPr>
              <a:t> muertes maternas Indirectas; (01 embarazo, 01 en el Parto y 4 en el puerperio).</a:t>
            </a:r>
          </a:p>
        </p:txBody>
      </p:sp>
      <p:sp>
        <p:nvSpPr>
          <p:cNvPr id="5" name="CuadroTexto 4">
            <a:extLst>
              <a:ext uri="{FF2B5EF4-FFF2-40B4-BE49-F238E27FC236}">
                <a16:creationId xmlns:a16="http://schemas.microsoft.com/office/drawing/2014/main" id="{9CCF1F0B-EF29-4E85-AB63-4E616DC5F8A0}"/>
              </a:ext>
            </a:extLst>
          </p:cNvPr>
          <p:cNvSpPr txBox="1"/>
          <p:nvPr/>
        </p:nvSpPr>
        <p:spPr>
          <a:xfrm>
            <a:off x="354330" y="1268730"/>
            <a:ext cx="902970" cy="369332"/>
          </a:xfrm>
          <a:prstGeom prst="rect">
            <a:avLst/>
          </a:prstGeom>
          <a:noFill/>
        </p:spPr>
        <p:txBody>
          <a:bodyPr wrap="square" rtlCol="0">
            <a:spAutoFit/>
          </a:bodyPr>
          <a:lstStyle/>
          <a:p>
            <a:pPr algn="ctr"/>
            <a:r>
              <a:rPr lang="es-MX" b="1" dirty="0"/>
              <a:t>2023</a:t>
            </a:r>
          </a:p>
        </p:txBody>
      </p:sp>
      <p:sp>
        <p:nvSpPr>
          <p:cNvPr id="18" name="CuadroTexto 17">
            <a:extLst>
              <a:ext uri="{FF2B5EF4-FFF2-40B4-BE49-F238E27FC236}">
                <a16:creationId xmlns:a16="http://schemas.microsoft.com/office/drawing/2014/main" id="{9FA3CDBB-F237-47E5-B256-8D9F3B4E3F1D}"/>
              </a:ext>
            </a:extLst>
          </p:cNvPr>
          <p:cNvSpPr txBox="1"/>
          <p:nvPr/>
        </p:nvSpPr>
        <p:spPr>
          <a:xfrm>
            <a:off x="5644515" y="1232392"/>
            <a:ext cx="902970" cy="369332"/>
          </a:xfrm>
          <a:prstGeom prst="rect">
            <a:avLst/>
          </a:prstGeom>
          <a:noFill/>
        </p:spPr>
        <p:txBody>
          <a:bodyPr wrap="square" rtlCol="0">
            <a:spAutoFit/>
          </a:bodyPr>
          <a:lstStyle/>
          <a:p>
            <a:pPr algn="ctr"/>
            <a:r>
              <a:rPr lang="es-MX" b="1" dirty="0"/>
              <a:t>2024</a:t>
            </a:r>
          </a:p>
        </p:txBody>
      </p:sp>
      <p:pic>
        <p:nvPicPr>
          <p:cNvPr id="20" name="Imagen 19">
            <a:extLst>
              <a:ext uri="{FF2B5EF4-FFF2-40B4-BE49-F238E27FC236}">
                <a16:creationId xmlns:a16="http://schemas.microsoft.com/office/drawing/2014/main" id="{DCB627CE-E948-4EB4-918F-C25EF8EE9815}"/>
              </a:ext>
            </a:extLst>
          </p:cNvPr>
          <p:cNvPicPr>
            <a:picLocks noChangeAspect="1"/>
          </p:cNvPicPr>
          <p:nvPr/>
        </p:nvPicPr>
        <p:blipFill>
          <a:blip r:embed="rId3"/>
          <a:stretch>
            <a:fillRect/>
          </a:stretch>
        </p:blipFill>
        <p:spPr>
          <a:xfrm>
            <a:off x="354330" y="1632704"/>
            <a:ext cx="4897608" cy="2230120"/>
          </a:xfrm>
          <a:prstGeom prst="rect">
            <a:avLst/>
          </a:prstGeom>
          <a:ln>
            <a:solidFill>
              <a:schemeClr val="tx1"/>
            </a:solidFill>
          </a:ln>
        </p:spPr>
      </p:pic>
      <p:pic>
        <p:nvPicPr>
          <p:cNvPr id="3" name="Imagen 2">
            <a:extLst>
              <a:ext uri="{FF2B5EF4-FFF2-40B4-BE49-F238E27FC236}">
                <a16:creationId xmlns:a16="http://schemas.microsoft.com/office/drawing/2014/main" id="{BB29CC8C-9450-CE66-8755-06D1A042809F}"/>
              </a:ext>
            </a:extLst>
          </p:cNvPr>
          <p:cNvPicPr>
            <a:picLocks noChangeAspect="1"/>
          </p:cNvPicPr>
          <p:nvPr/>
        </p:nvPicPr>
        <p:blipFill>
          <a:blip r:embed="rId4"/>
          <a:stretch>
            <a:fillRect/>
          </a:stretch>
        </p:blipFill>
        <p:spPr>
          <a:xfrm>
            <a:off x="5644515" y="1632704"/>
            <a:ext cx="4989618" cy="2230120"/>
          </a:xfrm>
          <a:prstGeom prst="rect">
            <a:avLst/>
          </a:prstGeom>
          <a:ln>
            <a:solidFill>
              <a:schemeClr val="tx1"/>
            </a:solidFill>
          </a:ln>
        </p:spPr>
      </p:pic>
    </p:spTree>
    <p:extLst>
      <p:ext uri="{BB962C8B-B14F-4D97-AF65-F5344CB8AC3E}">
        <p14:creationId xmlns:p14="http://schemas.microsoft.com/office/powerpoint/2010/main" val="245486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CuadroTexto"/>
          <p:cNvSpPr txBox="1"/>
          <p:nvPr/>
        </p:nvSpPr>
        <p:spPr>
          <a:xfrm>
            <a:off x="0" y="5326599"/>
            <a:ext cx="12192000" cy="1465401"/>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487" dirty="0">
                <a:effectLst/>
                <a:latin typeface="Arial" panose="020B0604020202020204" pitchFamily="34" charset="0"/>
                <a:cs typeface="Arial" panose="020B0604020202020204" pitchFamily="34" charset="0"/>
              </a:rPr>
              <a:t>Hasta la S.E. 32 - 2024,  se reportaron 20 309 casos de malaria:16 572 (</a:t>
            </a:r>
            <a:r>
              <a:rPr lang="es-PE" sz="1487" dirty="0">
                <a:solidFill>
                  <a:srgbClr val="FF0000"/>
                </a:solidFill>
                <a:effectLst/>
                <a:latin typeface="Arial" panose="020B0604020202020204" pitchFamily="34" charset="0"/>
                <a:cs typeface="Arial" panose="020B0604020202020204" pitchFamily="34" charset="0"/>
              </a:rPr>
              <a:t>81.6%</a:t>
            </a:r>
            <a:r>
              <a:rPr lang="es-PE" sz="1487" dirty="0">
                <a:effectLst/>
                <a:latin typeface="Arial" panose="020B0604020202020204" pitchFamily="34" charset="0"/>
                <a:cs typeface="Arial" panose="020B0604020202020204" pitchFamily="34" charset="0"/>
              </a:rPr>
              <a:t>) Malaria P. Vivax, 3 723 (</a:t>
            </a:r>
            <a:r>
              <a:rPr lang="es-PE" sz="1487" dirty="0">
                <a:solidFill>
                  <a:srgbClr val="FF0000"/>
                </a:solidFill>
                <a:effectLst/>
                <a:latin typeface="Arial" panose="020B0604020202020204" pitchFamily="34" charset="0"/>
                <a:cs typeface="Arial" panose="020B0604020202020204" pitchFamily="34" charset="0"/>
              </a:rPr>
              <a:t>18.4%</a:t>
            </a:r>
            <a:r>
              <a:rPr lang="es-PE" sz="1487" dirty="0">
                <a:effectLst/>
                <a:latin typeface="Arial" panose="020B0604020202020204" pitchFamily="34" charset="0"/>
                <a:cs typeface="Arial" panose="020B0604020202020204" pitchFamily="34" charset="0"/>
              </a:rPr>
              <a:t>) Malaria falciparum y 14 (</a:t>
            </a:r>
            <a:r>
              <a:rPr lang="es-PE" sz="1487" dirty="0">
                <a:solidFill>
                  <a:srgbClr val="FF0000"/>
                </a:solidFill>
                <a:effectLst/>
                <a:latin typeface="Arial" panose="020B0604020202020204" pitchFamily="34" charset="0"/>
                <a:cs typeface="Arial" panose="020B0604020202020204" pitchFamily="34" charset="0"/>
              </a:rPr>
              <a:t>0.1%</a:t>
            </a:r>
            <a:r>
              <a:rPr lang="es-PE" sz="1487" dirty="0">
                <a:effectLst/>
                <a:latin typeface="Arial" panose="020B0604020202020204" pitchFamily="34" charset="0"/>
                <a:cs typeface="Arial" panose="020B0604020202020204" pitchFamily="34" charset="0"/>
              </a:rPr>
              <a:t>) Malaria malariae. En el año 2023 se reportaron 12 592 casos de malaria, 7 717 casos menos que en el presente año, esto representa un </a:t>
            </a:r>
            <a:r>
              <a:rPr lang="es-PE" sz="1487" dirty="0">
                <a:solidFill>
                  <a:srgbClr val="FF0000"/>
                </a:solidFill>
                <a:effectLst/>
                <a:latin typeface="Arial" panose="020B0604020202020204" pitchFamily="34" charset="0"/>
                <a:cs typeface="Arial" panose="020B0604020202020204" pitchFamily="34" charset="0"/>
              </a:rPr>
              <a:t>61.28% </a:t>
            </a:r>
            <a:r>
              <a:rPr lang="es-PE" sz="1487" dirty="0">
                <a:effectLst/>
                <a:latin typeface="Arial" panose="020B0604020202020204" pitchFamily="34" charset="0"/>
                <a:cs typeface="Arial" panose="020B0604020202020204" pitchFamily="34" charset="0"/>
              </a:rPr>
              <a:t>de incremento de casos de malaria con respecto al 2023. En el 2024, se observa un incremento progresivo entre las SE11 a la SE19. en las últimas 5 semana se puede observar un descenso de casos la cual es común en esta época del año por la vaciante de los ríos. Siendo la cobertura de notificación del </a:t>
            </a:r>
            <a:r>
              <a:rPr lang="es-PE" sz="1487" dirty="0">
                <a:solidFill>
                  <a:srgbClr val="FF0000"/>
                </a:solidFill>
                <a:effectLst/>
                <a:latin typeface="Arial" panose="020B0604020202020204" pitchFamily="34" charset="0"/>
                <a:cs typeface="Arial" panose="020B0604020202020204" pitchFamily="34" charset="0"/>
              </a:rPr>
              <a:t>64%</a:t>
            </a:r>
            <a:r>
              <a:rPr lang="es-PE" sz="1487" dirty="0">
                <a:effectLst/>
                <a:latin typeface="Arial" panose="020B0604020202020204" pitchFamily="34" charset="0"/>
                <a:cs typeface="Arial" panose="020B0604020202020204" pitchFamily="34" charset="0"/>
              </a:rPr>
              <a:t> la curva de casos de malaria se actualizara la SE 33 y se podrá determinar el estado real de los casos en la región Loreto.</a:t>
            </a:r>
            <a:endParaRPr lang="es-PE" sz="1487" dirty="0">
              <a:solidFill>
                <a:srgbClr val="FF0000"/>
              </a:solidFill>
              <a:effectLst/>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DFB0A137-00AF-416A-A5A9-ED932C21619F}"/>
              </a:ext>
            </a:extLst>
          </p:cNvPr>
          <p:cNvPicPr>
            <a:picLocks noChangeAspect="1"/>
          </p:cNvPicPr>
          <p:nvPr/>
        </p:nvPicPr>
        <p:blipFill>
          <a:blip r:embed="rId3"/>
          <a:stretch>
            <a:fillRect/>
          </a:stretch>
        </p:blipFill>
        <p:spPr>
          <a:xfrm>
            <a:off x="725010" y="241684"/>
            <a:ext cx="10741980" cy="5226961"/>
          </a:xfrm>
          <a:prstGeom prst="rect">
            <a:avLst/>
          </a:prstGeom>
        </p:spPr>
      </p:pic>
    </p:spTree>
    <p:extLst>
      <p:ext uri="{BB962C8B-B14F-4D97-AF65-F5344CB8AC3E}">
        <p14:creationId xmlns:p14="http://schemas.microsoft.com/office/powerpoint/2010/main" val="22283770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62775" y="319432"/>
            <a:ext cx="6241086" cy="1107996"/>
          </a:xfrm>
          <a:prstGeom prst="rect">
            <a:avLst/>
          </a:prstGeom>
          <a:solidFill>
            <a:schemeClr val="accent2">
              <a:lumMod val="20000"/>
              <a:lumOff val="80000"/>
            </a:schemeClr>
          </a:solidFill>
          <a:ln>
            <a:solidFill>
              <a:schemeClr val="tx1"/>
            </a:solidFill>
          </a:ln>
        </p:spPr>
        <p:txBody>
          <a:bodyPr wrap="square">
            <a:spAutoFit/>
          </a:bodyPr>
          <a:lstStyle/>
          <a:p>
            <a:pPr algn="ctr"/>
            <a:r>
              <a:rPr kumimoji="0" lang="es-PE" sz="2200" b="1" i="0" u="none" strike="noStrike" cap="none" normalizeH="0" baseline="0" dirty="0">
                <a:ln>
                  <a:noFill/>
                </a:ln>
                <a:solidFill>
                  <a:schemeClr val="tx1"/>
                </a:solidFill>
                <a:effectLst/>
                <a:latin typeface="Arial" panose="020B0604020202020204" pitchFamily="34" charset="0"/>
              </a:rPr>
              <a:t>Número de Muertes Maternas Directas e Indirectas según </a:t>
            </a:r>
            <a:r>
              <a:rPr lang="es-PE" sz="2200" b="1" dirty="0">
                <a:latin typeface="Arial" panose="020B0604020202020204" pitchFamily="34" charset="0"/>
              </a:rPr>
              <a:t>lugar de ocurrencias. R</a:t>
            </a:r>
            <a:r>
              <a:rPr kumimoji="0" lang="es-PE" sz="2200" b="1" i="0" u="none" strike="noStrike" cap="none" normalizeH="0" baseline="0" dirty="0">
                <a:ln>
                  <a:noFill/>
                </a:ln>
                <a:solidFill>
                  <a:schemeClr val="tx1"/>
                </a:solidFill>
                <a:effectLst/>
                <a:latin typeface="Arial" panose="020B0604020202020204" pitchFamily="34" charset="0"/>
              </a:rPr>
              <a:t>egión Loreto. 2024* (hasta el 16 </a:t>
            </a:r>
            <a:r>
              <a:rPr lang="es-PE" sz="2200" b="1" dirty="0">
                <a:latin typeface="Arial" panose="020B0604020202020204" pitchFamily="34" charset="0"/>
              </a:rPr>
              <a:t>de agosto</a:t>
            </a:r>
            <a:r>
              <a:rPr kumimoji="0" lang="es-PE" sz="2200" b="1" i="0" u="none" strike="noStrike" cap="none" normalizeH="0" baseline="0" dirty="0">
                <a:ln>
                  <a:noFill/>
                </a:ln>
                <a:solidFill>
                  <a:schemeClr val="tx1"/>
                </a:solidFill>
                <a:effectLst/>
                <a:latin typeface="Arial" panose="020B0604020202020204" pitchFamily="34" charset="0"/>
              </a:rPr>
              <a:t>)</a:t>
            </a:r>
            <a:r>
              <a:rPr lang="es-PE" sz="2200" b="1" dirty="0">
                <a:latin typeface="Arial" panose="020B0604020202020204" pitchFamily="34" charset="0"/>
              </a:rPr>
              <a:t>.</a:t>
            </a:r>
            <a:endParaRPr lang="es-ES" sz="2200" dirty="0"/>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170155" y="4772693"/>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170155" y="5035092"/>
            <a:ext cx="5925845" cy="1323439"/>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sz="1600" b="1" dirty="0">
                <a:latin typeface="Arial" panose="020B0604020202020204" pitchFamily="34" charset="0"/>
              </a:rPr>
              <a:t>En el 2024 (hasta el 16 de agosto), se notificaron 14 muertes maternas, el 43% ocurrieron en domicilio, el 22% ocurrieron en el Hospital Regional, 21% trayecto Institucional, y el 7% en el Hospital II-2 Yurimaguas, IPRESS I.3 Villa Trompeteros cada uno respectivamente.</a:t>
            </a:r>
          </a:p>
        </p:txBody>
      </p:sp>
      <p:sp>
        <p:nvSpPr>
          <p:cNvPr id="11" name="CuadroTexto 10">
            <a:extLst>
              <a:ext uri="{FF2B5EF4-FFF2-40B4-BE49-F238E27FC236}">
                <a16:creationId xmlns:a16="http://schemas.microsoft.com/office/drawing/2014/main" id="{1DC2FF91-AC12-4A8E-AF16-E21D3C443D00}"/>
              </a:ext>
            </a:extLst>
          </p:cNvPr>
          <p:cNvSpPr txBox="1"/>
          <p:nvPr/>
        </p:nvSpPr>
        <p:spPr>
          <a:xfrm>
            <a:off x="6362477" y="370640"/>
            <a:ext cx="5708133" cy="1107996"/>
          </a:xfrm>
          <a:prstGeom prst="rect">
            <a:avLst/>
          </a:prstGeom>
          <a:solidFill>
            <a:schemeClr val="accent4">
              <a:lumMod val="20000"/>
              <a:lumOff val="80000"/>
            </a:schemeClr>
          </a:solidFill>
          <a:ln>
            <a:solidFill>
              <a:schemeClr val="tx1"/>
            </a:solidFill>
          </a:ln>
        </p:spPr>
        <p:txBody>
          <a:bodyPr wrap="square">
            <a:spAutoFit/>
          </a:bodyPr>
          <a:lstStyle/>
          <a:p>
            <a:pPr algn="ctr"/>
            <a:r>
              <a:rPr kumimoji="0" lang="es-PE" sz="2200" b="1" i="0" u="none" strike="noStrike" cap="none" normalizeH="0" baseline="0" dirty="0">
                <a:ln>
                  <a:noFill/>
                </a:ln>
                <a:solidFill>
                  <a:schemeClr val="tx1"/>
                </a:solidFill>
                <a:effectLst/>
                <a:latin typeface="Arial" panose="020B0604020202020204" pitchFamily="34" charset="0"/>
              </a:rPr>
              <a:t>Número de Muertes Maternas Directas e Indirectas según etnias. Región Loreto. 2024* (hasta el 16 de agosto)</a:t>
            </a:r>
            <a:r>
              <a:rPr lang="es-PE" sz="2200" b="1" dirty="0">
                <a:latin typeface="Arial" panose="020B0604020202020204" pitchFamily="34" charset="0"/>
              </a:rPr>
              <a:t>.</a:t>
            </a:r>
            <a:endParaRPr lang="es-ES" sz="2200" dirty="0"/>
          </a:p>
        </p:txBody>
      </p:sp>
      <p:sp>
        <p:nvSpPr>
          <p:cNvPr id="12" name="Text Box 3">
            <a:extLst>
              <a:ext uri="{FF2B5EF4-FFF2-40B4-BE49-F238E27FC236}">
                <a16:creationId xmlns:a16="http://schemas.microsoft.com/office/drawing/2014/main" id="{D30A0F0C-D23E-4277-8745-A40B71D79421}"/>
              </a:ext>
            </a:extLst>
          </p:cNvPr>
          <p:cNvSpPr txBox="1">
            <a:spLocks noChangeArrowheads="1"/>
          </p:cNvSpPr>
          <p:nvPr/>
        </p:nvSpPr>
        <p:spPr bwMode="auto">
          <a:xfrm>
            <a:off x="6362477" y="4740887"/>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13" name="CuadroTexto 12">
            <a:extLst>
              <a:ext uri="{FF2B5EF4-FFF2-40B4-BE49-F238E27FC236}">
                <a16:creationId xmlns:a16="http://schemas.microsoft.com/office/drawing/2014/main" id="{DE33606D-DF71-4AEF-93AE-7B31867F8660}"/>
              </a:ext>
            </a:extLst>
          </p:cNvPr>
          <p:cNvSpPr txBox="1"/>
          <p:nvPr/>
        </p:nvSpPr>
        <p:spPr>
          <a:xfrm>
            <a:off x="6362697" y="5082422"/>
            <a:ext cx="5707913" cy="1077218"/>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sz="1600" b="1" dirty="0">
                <a:latin typeface="Arial" panose="020B0604020202020204" pitchFamily="34" charset="0"/>
              </a:rPr>
              <a:t>En el 2024 (hasta el 16 de agosto), se notificaron 14 muertes maternas, (57%) son mestizos y 15% de la etnia Kitchwa, 14% Urarinas, y el 7% son Kocama Kocamilla, y Achual..</a:t>
            </a:r>
          </a:p>
        </p:txBody>
      </p:sp>
      <p:pic>
        <p:nvPicPr>
          <p:cNvPr id="3" name="Imagen 2">
            <a:extLst>
              <a:ext uri="{FF2B5EF4-FFF2-40B4-BE49-F238E27FC236}">
                <a16:creationId xmlns:a16="http://schemas.microsoft.com/office/drawing/2014/main" id="{A7D34691-D6B9-1999-816A-C75E76F4F01B}"/>
              </a:ext>
            </a:extLst>
          </p:cNvPr>
          <p:cNvPicPr>
            <a:picLocks noChangeAspect="1"/>
          </p:cNvPicPr>
          <p:nvPr/>
        </p:nvPicPr>
        <p:blipFill>
          <a:blip r:embed="rId3"/>
          <a:stretch>
            <a:fillRect/>
          </a:stretch>
        </p:blipFill>
        <p:spPr>
          <a:xfrm>
            <a:off x="6378358" y="1554479"/>
            <a:ext cx="5708133" cy="3135198"/>
          </a:xfrm>
          <a:prstGeom prst="rect">
            <a:avLst/>
          </a:prstGeom>
          <a:ln>
            <a:solidFill>
              <a:schemeClr val="tx1"/>
            </a:solidFill>
          </a:ln>
        </p:spPr>
      </p:pic>
      <p:pic>
        <p:nvPicPr>
          <p:cNvPr id="5" name="Imagen 4">
            <a:extLst>
              <a:ext uri="{FF2B5EF4-FFF2-40B4-BE49-F238E27FC236}">
                <a16:creationId xmlns:a16="http://schemas.microsoft.com/office/drawing/2014/main" id="{21F96A6A-160E-8EC6-A7B3-CA173D7C719A}"/>
              </a:ext>
            </a:extLst>
          </p:cNvPr>
          <p:cNvPicPr>
            <a:picLocks noChangeAspect="1"/>
          </p:cNvPicPr>
          <p:nvPr/>
        </p:nvPicPr>
        <p:blipFill>
          <a:blip r:embed="rId4"/>
          <a:stretch>
            <a:fillRect/>
          </a:stretch>
        </p:blipFill>
        <p:spPr>
          <a:xfrm>
            <a:off x="62776" y="1508625"/>
            <a:ext cx="6241086" cy="3214919"/>
          </a:xfrm>
          <a:prstGeom prst="rect">
            <a:avLst/>
          </a:prstGeom>
          <a:ln>
            <a:solidFill>
              <a:schemeClr val="tx1"/>
            </a:solidFill>
          </a:ln>
        </p:spPr>
      </p:pic>
    </p:spTree>
    <p:extLst>
      <p:ext uri="{BB962C8B-B14F-4D97-AF65-F5344CB8AC3E}">
        <p14:creationId xmlns:p14="http://schemas.microsoft.com/office/powerpoint/2010/main" val="17115881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145774" y="59639"/>
            <a:ext cx="11926956" cy="769441"/>
          </a:xfrm>
          <a:prstGeom prst="rect">
            <a:avLst/>
          </a:prstGeom>
          <a:solidFill>
            <a:schemeClr val="accent2">
              <a:lumMod val="20000"/>
              <a:lumOff val="80000"/>
            </a:schemeClr>
          </a:solidFill>
          <a:ln>
            <a:solidFill>
              <a:schemeClr val="tx1"/>
            </a:solidFill>
          </a:ln>
        </p:spPr>
        <p:txBody>
          <a:bodyPr wrap="square">
            <a:spAutoFit/>
          </a:bodyPr>
          <a:lstStyle/>
          <a:p>
            <a:pPr algn="ctr"/>
            <a:r>
              <a:rPr kumimoji="0" lang="es-PE" sz="2200" b="1" i="0" u="none" strike="noStrike" cap="none" normalizeH="0" baseline="0" dirty="0">
                <a:ln>
                  <a:noFill/>
                </a:ln>
                <a:solidFill>
                  <a:schemeClr val="tx1"/>
                </a:solidFill>
                <a:effectLst/>
                <a:latin typeface="Arial" panose="020B0604020202020204" pitchFamily="34" charset="0"/>
              </a:rPr>
              <a:t>Número de Muertes Maternas </a:t>
            </a:r>
            <a:r>
              <a:rPr kumimoji="0" lang="es-PE" sz="2200" b="1" i="0" u="none" strike="noStrike" cap="none" normalizeH="0" baseline="0" dirty="0">
                <a:ln>
                  <a:noFill/>
                </a:ln>
                <a:solidFill>
                  <a:srgbClr val="FF0000"/>
                </a:solidFill>
                <a:effectLst/>
                <a:latin typeface="Arial" panose="020B0604020202020204" pitchFamily="34" charset="0"/>
              </a:rPr>
              <a:t>Directas</a:t>
            </a:r>
            <a:r>
              <a:rPr lang="es-PE" sz="2200" b="1" dirty="0">
                <a:solidFill>
                  <a:srgbClr val="FF0000"/>
                </a:solidFill>
                <a:latin typeface="Arial" panose="020B0604020202020204" pitchFamily="34" charset="0"/>
              </a:rPr>
              <a:t> e</a:t>
            </a:r>
            <a:r>
              <a:rPr kumimoji="0" lang="es-PE" sz="2200" b="1" i="0" u="none" strike="noStrike" cap="none" normalizeH="0" baseline="0" dirty="0">
                <a:ln>
                  <a:noFill/>
                </a:ln>
                <a:solidFill>
                  <a:srgbClr val="FF0000"/>
                </a:solidFill>
                <a:effectLst/>
                <a:latin typeface="Arial" panose="020B0604020202020204" pitchFamily="34" charset="0"/>
              </a:rPr>
              <a:t> Indirectas </a:t>
            </a:r>
            <a:r>
              <a:rPr kumimoji="0" lang="es-PE" sz="2200" b="1" i="0" u="none" strike="noStrike" cap="none" normalizeH="0" baseline="0" dirty="0">
                <a:ln>
                  <a:noFill/>
                </a:ln>
                <a:solidFill>
                  <a:schemeClr val="tx1"/>
                </a:solidFill>
                <a:effectLst/>
                <a:latin typeface="Arial" panose="020B0604020202020204" pitchFamily="34" charset="0"/>
              </a:rPr>
              <a:t>según Edades y Etapas de vida, </a:t>
            </a:r>
            <a:r>
              <a:rPr kumimoji="0" lang="es-PE" sz="2200" b="1" i="0" u="none" strike="noStrike" cap="none" normalizeH="0" baseline="0" dirty="0">
                <a:ln>
                  <a:noFill/>
                </a:ln>
                <a:solidFill>
                  <a:srgbClr val="0070C0"/>
                </a:solidFill>
                <a:effectLst/>
                <a:latin typeface="Arial" panose="020B0604020202020204" pitchFamily="34" charset="0"/>
              </a:rPr>
              <a:t>Ocurridas</a:t>
            </a:r>
            <a:r>
              <a:rPr kumimoji="0" lang="es-PE" sz="2200" b="1" i="0" u="none" strike="noStrike" cap="none" normalizeH="0" baseline="0" dirty="0">
                <a:ln>
                  <a:noFill/>
                </a:ln>
                <a:solidFill>
                  <a:schemeClr val="tx1"/>
                </a:solidFill>
                <a:effectLst/>
                <a:latin typeface="Arial" panose="020B0604020202020204" pitchFamily="34" charset="0"/>
              </a:rPr>
              <a:t> en la región Loreto. 2023 (SE1-SE52)-2024* (hasta el 16 de agosto)</a:t>
            </a:r>
            <a:r>
              <a:rPr lang="es-PE" sz="2200" b="1" dirty="0">
                <a:latin typeface="Arial" panose="020B0604020202020204" pitchFamily="34" charset="0"/>
              </a:rPr>
              <a:t>.</a:t>
            </a:r>
            <a:endParaRPr lang="es-ES" sz="2200" dirty="0"/>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1905000" y="5180273"/>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145774" y="5513416"/>
            <a:ext cx="11926956" cy="1179810"/>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sz="1600" dirty="0">
                <a:latin typeface="Arial" panose="020B0604020202020204" pitchFamily="34" charset="0"/>
              </a:rPr>
              <a:t>En el 2023, de 23 muertes maternas, 03 fueron en la etapa adolescente, 11 en la etapa  joven y  09 en la etapa adulto.</a:t>
            </a:r>
          </a:p>
          <a:p>
            <a:pPr marL="0" marR="0" lvl="0" indent="0" algn="just" defTabSz="914400" rtl="0" eaLnBrk="0" fontAlgn="base" latinLnBrk="0" hangingPunct="0">
              <a:lnSpc>
                <a:spcPct val="100000"/>
              </a:lnSpc>
              <a:spcBef>
                <a:spcPct val="0"/>
              </a:spcBef>
              <a:spcAft>
                <a:spcPts val="800"/>
              </a:spcAft>
              <a:buClrTx/>
              <a:buSzTx/>
              <a:buFontTx/>
              <a:buNone/>
              <a:tabLst/>
            </a:pPr>
            <a:r>
              <a:rPr lang="es-PE" sz="1600" b="1" dirty="0">
                <a:latin typeface="Arial" panose="020B0604020202020204" pitchFamily="34" charset="0"/>
              </a:rPr>
              <a:t>En el 2024, de las 14 muertes maternas Directas e Indirectas; 2 ocurrieron en la etapa adolescente, (16 y 17 años) , 07 muertes maternas en la etapa joven  (19, 22, 26, 28 y 29 años) y 05 muertes maternas en la etapa adulto de 35, 37, 40 años de edad).</a:t>
            </a:r>
          </a:p>
        </p:txBody>
      </p:sp>
      <p:pic>
        <p:nvPicPr>
          <p:cNvPr id="2" name="Imagen 1">
            <a:extLst>
              <a:ext uri="{FF2B5EF4-FFF2-40B4-BE49-F238E27FC236}">
                <a16:creationId xmlns:a16="http://schemas.microsoft.com/office/drawing/2014/main" id="{F7E568D5-C7A9-7009-1EF1-6257B6DEFB5D}"/>
              </a:ext>
            </a:extLst>
          </p:cNvPr>
          <p:cNvPicPr>
            <a:picLocks noChangeAspect="1"/>
          </p:cNvPicPr>
          <p:nvPr/>
        </p:nvPicPr>
        <p:blipFill>
          <a:blip r:embed="rId3"/>
          <a:stretch>
            <a:fillRect/>
          </a:stretch>
        </p:blipFill>
        <p:spPr>
          <a:xfrm>
            <a:off x="1998262" y="973340"/>
            <a:ext cx="8221980" cy="4206933"/>
          </a:xfrm>
          <a:prstGeom prst="rect">
            <a:avLst/>
          </a:prstGeom>
          <a:ln>
            <a:solidFill>
              <a:schemeClr val="tx1"/>
            </a:solidFill>
          </a:ln>
        </p:spPr>
      </p:pic>
    </p:spTree>
    <p:extLst>
      <p:ext uri="{BB962C8B-B14F-4D97-AF65-F5344CB8AC3E}">
        <p14:creationId xmlns:p14="http://schemas.microsoft.com/office/powerpoint/2010/main" val="10702574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145774" y="59639"/>
            <a:ext cx="11926956" cy="1107996"/>
          </a:xfrm>
          <a:prstGeom prst="rect">
            <a:avLst/>
          </a:prstGeom>
          <a:solidFill>
            <a:schemeClr val="accent2">
              <a:lumMod val="20000"/>
              <a:lumOff val="80000"/>
            </a:schemeClr>
          </a:solidFill>
          <a:ln>
            <a:solidFill>
              <a:schemeClr val="tx1"/>
            </a:solidFill>
          </a:ln>
        </p:spPr>
        <p:txBody>
          <a:bodyPr wrap="square">
            <a:spAutoFit/>
          </a:bodyPr>
          <a:lstStyle/>
          <a:p>
            <a:pPr algn="ctr"/>
            <a:r>
              <a:rPr kumimoji="0" lang="es-PE" sz="2200" b="1" i="0" u="none" strike="noStrike" cap="none" normalizeH="0" baseline="0" dirty="0">
                <a:ln>
                  <a:noFill/>
                </a:ln>
                <a:solidFill>
                  <a:schemeClr val="tx1"/>
                </a:solidFill>
                <a:effectLst/>
                <a:latin typeface="Arial" panose="020B0604020202020204" pitchFamily="34" charset="0"/>
              </a:rPr>
              <a:t>Número de Muertes Maternas </a:t>
            </a:r>
            <a:r>
              <a:rPr kumimoji="0" lang="es-PE" sz="2200" b="1" i="0" u="none" strike="noStrike" cap="none" normalizeH="0" baseline="0" dirty="0">
                <a:ln>
                  <a:noFill/>
                </a:ln>
                <a:solidFill>
                  <a:srgbClr val="FF0000"/>
                </a:solidFill>
                <a:effectLst/>
                <a:latin typeface="Arial" panose="020B0604020202020204" pitchFamily="34" charset="0"/>
              </a:rPr>
              <a:t>Directas</a:t>
            </a:r>
            <a:r>
              <a:rPr lang="es-PE" sz="2200" b="1" dirty="0">
                <a:solidFill>
                  <a:srgbClr val="FF0000"/>
                </a:solidFill>
                <a:latin typeface="Arial" panose="020B0604020202020204" pitchFamily="34" charset="0"/>
              </a:rPr>
              <a:t> e</a:t>
            </a:r>
            <a:r>
              <a:rPr kumimoji="0" lang="es-PE" sz="2200" b="1" i="0" u="none" strike="noStrike" cap="none" normalizeH="0" baseline="0" dirty="0">
                <a:ln>
                  <a:noFill/>
                </a:ln>
                <a:solidFill>
                  <a:srgbClr val="FF0000"/>
                </a:solidFill>
                <a:effectLst/>
                <a:latin typeface="Arial" panose="020B0604020202020204" pitchFamily="34" charset="0"/>
              </a:rPr>
              <a:t> Indirectas </a:t>
            </a:r>
            <a:r>
              <a:rPr kumimoji="0" lang="es-PE" sz="2200" b="1" i="0" u="none" strike="noStrike" cap="none" normalizeH="0" baseline="0" dirty="0">
                <a:ln>
                  <a:noFill/>
                </a:ln>
                <a:solidFill>
                  <a:schemeClr val="tx1"/>
                </a:solidFill>
                <a:effectLst/>
                <a:latin typeface="Arial" panose="020B0604020202020204" pitchFamily="34" charset="0"/>
              </a:rPr>
              <a:t>según Causas </a:t>
            </a:r>
            <a:r>
              <a:rPr lang="es-PE" sz="2200" b="1" dirty="0">
                <a:latin typeface="Arial" panose="020B0604020202020204" pitchFamily="34" charset="0"/>
              </a:rPr>
              <a:t>Básicas de fallecimiento, </a:t>
            </a:r>
            <a:r>
              <a:rPr lang="es-PE" sz="2200" b="1" dirty="0">
                <a:solidFill>
                  <a:srgbClr val="00B0F0"/>
                </a:solidFill>
                <a:latin typeface="Arial" panose="020B0604020202020204" pitchFamily="34" charset="0"/>
              </a:rPr>
              <a:t>OCURRIDAS</a:t>
            </a:r>
            <a:r>
              <a:rPr lang="es-PE" sz="2200" b="1" dirty="0">
                <a:latin typeface="Arial" panose="020B0604020202020204" pitchFamily="34" charset="0"/>
              </a:rPr>
              <a:t> </a:t>
            </a:r>
            <a:r>
              <a:rPr kumimoji="0" lang="es-PE" sz="2200" b="1" i="0" u="none" strike="noStrike" cap="none" normalizeH="0" baseline="0" dirty="0">
                <a:ln>
                  <a:noFill/>
                </a:ln>
                <a:solidFill>
                  <a:schemeClr val="tx1"/>
                </a:solidFill>
                <a:effectLst/>
                <a:latin typeface="Arial" panose="020B0604020202020204" pitchFamily="34" charset="0"/>
              </a:rPr>
              <a:t>en la región Loreto. 2023 SE1-SE52)-2024* </a:t>
            </a:r>
          </a:p>
          <a:p>
            <a:pPr algn="ctr"/>
            <a:r>
              <a:rPr kumimoji="0" lang="es-PE" sz="2200" b="1" i="0" u="none" strike="noStrike" cap="none" normalizeH="0" baseline="0" dirty="0">
                <a:ln>
                  <a:noFill/>
                </a:ln>
                <a:solidFill>
                  <a:schemeClr val="tx1"/>
                </a:solidFill>
                <a:effectLst/>
                <a:latin typeface="Arial" panose="020B0604020202020204" pitchFamily="34" charset="0"/>
              </a:rPr>
              <a:t>(hasta el 16 de agosto)</a:t>
            </a:r>
            <a:r>
              <a:rPr lang="es-PE" sz="2200" b="1" dirty="0">
                <a:latin typeface="Arial" panose="020B0604020202020204" pitchFamily="34" charset="0"/>
              </a:rPr>
              <a:t>.</a:t>
            </a:r>
            <a:endParaRPr lang="es-ES" sz="2200" dirty="0"/>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271835" y="4779686"/>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108336" y="5058215"/>
            <a:ext cx="11926956" cy="1672253"/>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sz="1600" dirty="0">
                <a:latin typeface="Arial" panose="020B0604020202020204" pitchFamily="34" charset="0"/>
              </a:rPr>
              <a:t>En el 2023, de 23 muertes maternas, de las 15 muertes maternas directas, el mayor porcentaje son las causadas por hemorragias (47.8%). En las muertes Indirectas, son diversas las causas.</a:t>
            </a:r>
          </a:p>
          <a:p>
            <a:pPr marL="0" marR="0" lvl="0" indent="0" algn="just" defTabSz="914400" rtl="0" eaLnBrk="0" fontAlgn="base" latinLnBrk="0" hangingPunct="0">
              <a:lnSpc>
                <a:spcPct val="100000"/>
              </a:lnSpc>
              <a:spcBef>
                <a:spcPct val="0"/>
              </a:spcBef>
              <a:spcAft>
                <a:spcPts val="800"/>
              </a:spcAft>
              <a:buClrTx/>
              <a:buSzTx/>
              <a:buFontTx/>
              <a:buNone/>
              <a:tabLst/>
            </a:pPr>
            <a:r>
              <a:rPr lang="es-PE" sz="1600" b="1" dirty="0">
                <a:latin typeface="Arial" panose="020B0604020202020204" pitchFamily="34" charset="0"/>
              </a:rPr>
              <a:t>En el año 2024, de las 14 muertes maternas, las </a:t>
            </a:r>
            <a:r>
              <a:rPr lang="es-PE" sz="1600" b="1" dirty="0">
                <a:solidFill>
                  <a:srgbClr val="FF0000"/>
                </a:solidFill>
                <a:latin typeface="Arial" panose="020B0604020202020204" pitchFamily="34" charset="0"/>
              </a:rPr>
              <a:t>08 causas Directas </a:t>
            </a:r>
            <a:r>
              <a:rPr lang="es-PE" sz="1600" b="1" dirty="0">
                <a:latin typeface="Arial" panose="020B0604020202020204" pitchFamily="34" charset="0"/>
              </a:rPr>
              <a:t>(57.1%): 06 causa genérica de hemorragias y 02 causa genérica de sepsis obstétricas. </a:t>
            </a:r>
            <a:r>
              <a:rPr lang="es-PE" sz="1600" b="1" dirty="0">
                <a:solidFill>
                  <a:srgbClr val="0070C0"/>
                </a:solidFill>
                <a:latin typeface="Arial" panose="020B0604020202020204" pitchFamily="34" charset="0"/>
              </a:rPr>
              <a:t>06 causas Indirectas </a:t>
            </a:r>
            <a:r>
              <a:rPr lang="es-PE" sz="1600" b="1" dirty="0">
                <a:latin typeface="Arial" panose="020B0604020202020204" pitchFamily="34" charset="0"/>
              </a:rPr>
              <a:t>(42.9%): 02 por Insuficiencia respiratoria no especificada, 01 por Secuelas de Tuberculosis del SNC, 01 Bronquitis aguda, no especificada, 01 causa indirecta no especificada y 01 Por secuela de tuberculosis respiratoria.</a:t>
            </a:r>
          </a:p>
        </p:txBody>
      </p:sp>
      <p:pic>
        <p:nvPicPr>
          <p:cNvPr id="2" name="Imagen 1">
            <a:extLst>
              <a:ext uri="{FF2B5EF4-FFF2-40B4-BE49-F238E27FC236}">
                <a16:creationId xmlns:a16="http://schemas.microsoft.com/office/drawing/2014/main" id="{92828DEE-F4A4-467E-AC1D-3D0A084E3F53}"/>
              </a:ext>
            </a:extLst>
          </p:cNvPr>
          <p:cNvPicPr>
            <a:picLocks noChangeAspect="1"/>
          </p:cNvPicPr>
          <p:nvPr/>
        </p:nvPicPr>
        <p:blipFill>
          <a:blip r:embed="rId3"/>
          <a:stretch>
            <a:fillRect/>
          </a:stretch>
        </p:blipFill>
        <p:spPr>
          <a:xfrm>
            <a:off x="271835" y="1542583"/>
            <a:ext cx="5639108" cy="3229660"/>
          </a:xfrm>
          <a:prstGeom prst="rect">
            <a:avLst/>
          </a:prstGeom>
          <a:ln>
            <a:solidFill>
              <a:schemeClr val="tx1"/>
            </a:solidFill>
          </a:ln>
        </p:spPr>
      </p:pic>
      <p:sp>
        <p:nvSpPr>
          <p:cNvPr id="4" name="CuadroTexto 3">
            <a:extLst>
              <a:ext uri="{FF2B5EF4-FFF2-40B4-BE49-F238E27FC236}">
                <a16:creationId xmlns:a16="http://schemas.microsoft.com/office/drawing/2014/main" id="{6365F1B9-5DA8-4274-B048-8A8F5CF27EC5}"/>
              </a:ext>
            </a:extLst>
          </p:cNvPr>
          <p:cNvSpPr txBox="1"/>
          <p:nvPr/>
        </p:nvSpPr>
        <p:spPr>
          <a:xfrm>
            <a:off x="271835" y="1221634"/>
            <a:ext cx="800100" cy="365760"/>
          </a:xfrm>
          <a:prstGeom prst="rect">
            <a:avLst/>
          </a:prstGeom>
          <a:noFill/>
        </p:spPr>
        <p:txBody>
          <a:bodyPr wrap="square" rtlCol="0">
            <a:spAutoFit/>
          </a:bodyPr>
          <a:lstStyle/>
          <a:p>
            <a:r>
              <a:rPr lang="es-MX" b="1" dirty="0"/>
              <a:t>2023</a:t>
            </a:r>
          </a:p>
        </p:txBody>
      </p:sp>
      <p:sp>
        <p:nvSpPr>
          <p:cNvPr id="10" name="CuadroTexto 9">
            <a:extLst>
              <a:ext uri="{FF2B5EF4-FFF2-40B4-BE49-F238E27FC236}">
                <a16:creationId xmlns:a16="http://schemas.microsoft.com/office/drawing/2014/main" id="{2BFE6559-D413-4540-878E-48BD369146D3}"/>
              </a:ext>
            </a:extLst>
          </p:cNvPr>
          <p:cNvSpPr txBox="1"/>
          <p:nvPr/>
        </p:nvSpPr>
        <p:spPr>
          <a:xfrm>
            <a:off x="10953750" y="1221634"/>
            <a:ext cx="800100" cy="365760"/>
          </a:xfrm>
          <a:prstGeom prst="rect">
            <a:avLst/>
          </a:prstGeom>
          <a:noFill/>
        </p:spPr>
        <p:txBody>
          <a:bodyPr wrap="square" rtlCol="0">
            <a:spAutoFit/>
          </a:bodyPr>
          <a:lstStyle/>
          <a:p>
            <a:r>
              <a:rPr lang="es-MX" b="1" dirty="0"/>
              <a:t>2024</a:t>
            </a:r>
          </a:p>
        </p:txBody>
      </p:sp>
      <p:pic>
        <p:nvPicPr>
          <p:cNvPr id="5" name="Imagen 4">
            <a:extLst>
              <a:ext uri="{FF2B5EF4-FFF2-40B4-BE49-F238E27FC236}">
                <a16:creationId xmlns:a16="http://schemas.microsoft.com/office/drawing/2014/main" id="{CB531FDF-363F-718E-912A-D85518C8B9C3}"/>
              </a:ext>
            </a:extLst>
          </p:cNvPr>
          <p:cNvPicPr>
            <a:picLocks noChangeAspect="1"/>
          </p:cNvPicPr>
          <p:nvPr/>
        </p:nvPicPr>
        <p:blipFill>
          <a:blip r:embed="rId4"/>
          <a:stretch>
            <a:fillRect/>
          </a:stretch>
        </p:blipFill>
        <p:spPr>
          <a:xfrm>
            <a:off x="6071814" y="1542583"/>
            <a:ext cx="6000915" cy="3237104"/>
          </a:xfrm>
          <a:prstGeom prst="rect">
            <a:avLst/>
          </a:prstGeom>
          <a:ln>
            <a:solidFill>
              <a:schemeClr val="tx1"/>
            </a:solidFill>
          </a:ln>
        </p:spPr>
      </p:pic>
      <p:sp>
        <p:nvSpPr>
          <p:cNvPr id="6" name="Text Box 3">
            <a:extLst>
              <a:ext uri="{FF2B5EF4-FFF2-40B4-BE49-F238E27FC236}">
                <a16:creationId xmlns:a16="http://schemas.microsoft.com/office/drawing/2014/main" id="{DCABE71A-6E6B-B4E5-A30E-23092F6C92B9}"/>
              </a:ext>
            </a:extLst>
          </p:cNvPr>
          <p:cNvSpPr txBox="1">
            <a:spLocks noChangeArrowheads="1"/>
          </p:cNvSpPr>
          <p:nvPr/>
        </p:nvSpPr>
        <p:spPr bwMode="auto">
          <a:xfrm>
            <a:off x="6071814" y="4701347"/>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17306686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01B348E-E272-4B7C-812B-0B8FACE4B953}"/>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363793" y="1437646"/>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4208207" y="2113936"/>
            <a:ext cx="7620000" cy="1778442"/>
          </a:xfrm>
          <a:blipFill>
            <a:blip r:embed="rId4"/>
            <a:tile tx="0" ty="0" sx="100000" sy="100000" flip="none" algn="tl"/>
          </a:blipFill>
        </p:spPr>
        <p:txBody>
          <a:bodyPr vert="horz" lIns="87105" tIns="43552" rIns="87105" bIns="43552" rtlCol="0" anchor="b">
            <a:normAutofit fontScale="90000"/>
          </a:bodyPr>
          <a:lstStyle/>
          <a:p>
            <a:pPr algn="ctr"/>
            <a:r>
              <a:rPr lang="es-MX" sz="6287" b="1" dirty="0">
                <a:solidFill>
                  <a:schemeClr val="accent6">
                    <a:lumMod val="50000"/>
                  </a:schemeClr>
                </a:solidFill>
                <a:latin typeface="Algerian" panose="04020705040A02060702" pitchFamily="82" charset="0"/>
              </a:rPr>
              <a:t>MUERTES FETALES Y NEONATALES</a:t>
            </a:r>
          </a:p>
        </p:txBody>
      </p:sp>
    </p:spTree>
    <p:extLst>
      <p:ext uri="{BB962C8B-B14F-4D97-AF65-F5344CB8AC3E}">
        <p14:creationId xmlns:p14="http://schemas.microsoft.com/office/powerpoint/2010/main" val="29017697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0" y="87073"/>
            <a:ext cx="12191999" cy="713027"/>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defPPr>
              <a:defRPr lang="es-PE"/>
            </a:defPPr>
            <a:lvl1pPr algn="ctr">
              <a:defRPr sz="2286" b="1">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PE" dirty="0"/>
              <a:t>MORTALIDAD FETAL  SEGÚN CAUSAS BÁSICAS. REGIÓN LORETO  SE1-SE32 2024</a:t>
            </a:r>
          </a:p>
        </p:txBody>
      </p:sp>
      <p:sp>
        <p:nvSpPr>
          <p:cNvPr id="3" name="CuadroTexto 2">
            <a:extLst>
              <a:ext uri="{FF2B5EF4-FFF2-40B4-BE49-F238E27FC236}">
                <a16:creationId xmlns:a16="http://schemas.microsoft.com/office/drawing/2014/main" id="{D9586C6D-0127-6F09-357D-5E03AC49E74A}"/>
              </a:ext>
            </a:extLst>
          </p:cNvPr>
          <p:cNvSpPr txBox="1"/>
          <p:nvPr/>
        </p:nvSpPr>
        <p:spPr>
          <a:xfrm>
            <a:off x="186836" y="6561554"/>
            <a:ext cx="5195196" cy="246221"/>
          </a:xfrm>
          <a:prstGeom prst="rect">
            <a:avLst/>
          </a:prstGeom>
          <a:noFill/>
        </p:spPr>
        <p:txBody>
          <a:bodyPr wrap="square" rtlCol="0">
            <a:spAutoFit/>
          </a:bodyPr>
          <a:lstStyle/>
          <a:p>
            <a:r>
              <a:rPr lang="es-PE" sz="1000" dirty="0"/>
              <a:t>FUENTE: DIRECCIÓN DE EPIDEMIOLOGÍA  GERESA LORETO-SNVMFN</a:t>
            </a:r>
          </a:p>
        </p:txBody>
      </p:sp>
      <p:pic>
        <p:nvPicPr>
          <p:cNvPr id="5" name="Imagen 4">
            <a:extLst>
              <a:ext uri="{FF2B5EF4-FFF2-40B4-BE49-F238E27FC236}">
                <a16:creationId xmlns:a16="http://schemas.microsoft.com/office/drawing/2014/main" id="{55696607-9CCD-4E68-BBAC-5C5703C18281}"/>
              </a:ext>
            </a:extLst>
          </p:cNvPr>
          <p:cNvPicPr>
            <a:picLocks noChangeAspect="1"/>
          </p:cNvPicPr>
          <p:nvPr/>
        </p:nvPicPr>
        <p:blipFill>
          <a:blip r:embed="rId2"/>
          <a:stretch>
            <a:fillRect/>
          </a:stretch>
        </p:blipFill>
        <p:spPr>
          <a:xfrm>
            <a:off x="1253194" y="1079227"/>
            <a:ext cx="9685610" cy="5203200"/>
          </a:xfrm>
          <a:prstGeom prst="rect">
            <a:avLst/>
          </a:prstGeom>
        </p:spPr>
      </p:pic>
    </p:spTree>
    <p:extLst>
      <p:ext uri="{BB962C8B-B14F-4D97-AF65-F5344CB8AC3E}">
        <p14:creationId xmlns:p14="http://schemas.microsoft.com/office/powerpoint/2010/main" val="30666046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60292" y="115045"/>
            <a:ext cx="12081467" cy="889789"/>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defPPr>
              <a:defRPr lang="es-PE"/>
            </a:defPPr>
            <a:lvl1pPr algn="ctr">
              <a:defRPr sz="2286" b="1">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PE" dirty="0"/>
              <a:t>MORTALIDAD NEONATAL SEGÚN CAUSAS BÁSICAS. REGIÓN LORETO 2024 (SE1.SE32)</a:t>
            </a:r>
          </a:p>
        </p:txBody>
      </p:sp>
      <p:sp>
        <p:nvSpPr>
          <p:cNvPr id="7" name="CuadroTexto 6"/>
          <p:cNvSpPr txBox="1"/>
          <p:nvPr/>
        </p:nvSpPr>
        <p:spPr>
          <a:xfrm>
            <a:off x="186835" y="6540441"/>
            <a:ext cx="5854390" cy="246221"/>
          </a:xfrm>
          <a:prstGeom prst="rect">
            <a:avLst/>
          </a:prstGeom>
          <a:noFill/>
        </p:spPr>
        <p:txBody>
          <a:bodyPr wrap="square" rtlCol="0">
            <a:spAutoFit/>
          </a:bodyPr>
          <a:lstStyle/>
          <a:p>
            <a:r>
              <a:rPr lang="es-PE" sz="1000" dirty="0"/>
              <a:t>FUENTE: DIRECCIÓN DE EPIDEMIOLOGÍA GERESA LORETO-SNVMFN</a:t>
            </a:r>
          </a:p>
        </p:txBody>
      </p:sp>
      <p:pic>
        <p:nvPicPr>
          <p:cNvPr id="3" name="Imagen 2">
            <a:extLst>
              <a:ext uri="{FF2B5EF4-FFF2-40B4-BE49-F238E27FC236}">
                <a16:creationId xmlns:a16="http://schemas.microsoft.com/office/drawing/2014/main" id="{5430BBEF-3532-465A-9D3E-51E7E5BE803C}"/>
              </a:ext>
            </a:extLst>
          </p:cNvPr>
          <p:cNvPicPr>
            <a:picLocks noChangeAspect="1"/>
          </p:cNvPicPr>
          <p:nvPr/>
        </p:nvPicPr>
        <p:blipFill>
          <a:blip r:embed="rId2"/>
          <a:stretch>
            <a:fillRect/>
          </a:stretch>
        </p:blipFill>
        <p:spPr>
          <a:xfrm>
            <a:off x="2006400" y="1106387"/>
            <a:ext cx="8318700" cy="5332500"/>
          </a:xfrm>
          <a:prstGeom prst="rect">
            <a:avLst/>
          </a:prstGeom>
        </p:spPr>
      </p:pic>
    </p:spTree>
    <p:extLst>
      <p:ext uri="{BB962C8B-B14F-4D97-AF65-F5344CB8AC3E}">
        <p14:creationId xmlns:p14="http://schemas.microsoft.com/office/powerpoint/2010/main" val="36057390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01B348E-E272-4B7C-812B-0B8FACE4B953}"/>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433482" y="1685443"/>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5486897" y="2690503"/>
            <a:ext cx="4347477" cy="1005229"/>
          </a:xfrm>
          <a:blipFill>
            <a:blip r:embed="rId4"/>
            <a:tile tx="0" ty="0" sx="100000" sy="100000" flip="none" algn="tl"/>
          </a:blipFill>
        </p:spPr>
        <p:txBody>
          <a:bodyPr vert="horz" lIns="87105" tIns="43552" rIns="87105" bIns="43552" rtlCol="0" anchor="b">
            <a:normAutofit/>
          </a:bodyPr>
          <a:lstStyle/>
          <a:p>
            <a:pPr algn="ctr"/>
            <a:r>
              <a:rPr lang="es-MX" sz="6287" b="1" dirty="0">
                <a:solidFill>
                  <a:schemeClr val="accent6">
                    <a:lumMod val="50000"/>
                  </a:schemeClr>
                </a:solidFill>
                <a:latin typeface="Algerian" panose="04020705040A02060702" pitchFamily="82" charset="0"/>
              </a:rPr>
              <a:t>IRAS</a:t>
            </a:r>
          </a:p>
        </p:txBody>
      </p:sp>
    </p:spTree>
    <p:extLst>
      <p:ext uri="{BB962C8B-B14F-4D97-AF65-F5344CB8AC3E}">
        <p14:creationId xmlns:p14="http://schemas.microsoft.com/office/powerpoint/2010/main" val="6873260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199EFE0E-06CC-4628-AFFA-49FCDBF46095}"/>
              </a:ext>
            </a:extLst>
          </p:cNvPr>
          <p:cNvSpPr txBox="1"/>
          <p:nvPr/>
        </p:nvSpPr>
        <p:spPr>
          <a:xfrm>
            <a:off x="105508" y="5891191"/>
            <a:ext cx="11975123" cy="912814"/>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marL="292922" indent="-292922" algn="just">
              <a:buFont typeface="Arial" panose="020B0604020202020204" pitchFamily="34" charset="0"/>
              <a:buChar char="•"/>
              <a:defRPr sz="1435" b="1">
                <a:effectLst/>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333" dirty="0"/>
              <a:t>Hasta la S.E. 32-2024, se han reportado 74540</a:t>
            </a:r>
            <a:r>
              <a:rPr lang="en-US" sz="1333" dirty="0"/>
              <a:t> </a:t>
            </a:r>
            <a:r>
              <a:rPr lang="es-MX" sz="1333" dirty="0"/>
              <a:t>episodios de IRA no neumonías en  niños &lt; 5 años: 3810 (</a:t>
            </a:r>
            <a:r>
              <a:rPr lang="es-MX" sz="1333" dirty="0">
                <a:solidFill>
                  <a:srgbClr val="FF0000"/>
                </a:solidFill>
              </a:rPr>
              <a:t>5.11%</a:t>
            </a:r>
            <a:r>
              <a:rPr lang="es-MX" sz="1333" dirty="0"/>
              <a:t>) en niños menores de 2 meses; 21047 </a:t>
            </a:r>
            <a:r>
              <a:rPr lang="es-MX" sz="1333" dirty="0">
                <a:solidFill>
                  <a:srgbClr val="FF0000"/>
                </a:solidFill>
              </a:rPr>
              <a:t>(28.24%) </a:t>
            </a:r>
            <a:r>
              <a:rPr lang="es-MX" sz="1333" dirty="0"/>
              <a:t>en niños de 2 a 11 meses, 49683 (</a:t>
            </a:r>
            <a:r>
              <a:rPr lang="es-MX" sz="1333" dirty="0">
                <a:solidFill>
                  <a:srgbClr val="FF0000"/>
                </a:solidFill>
              </a:rPr>
              <a:t>66.65%</a:t>
            </a:r>
            <a:r>
              <a:rPr lang="es-MX" sz="1333" dirty="0"/>
              <a:t>) en niños de 1 a 4 años. Según el Canal Endémico, en el año 2023 los casos de IRAS-No Neumonía se han ubicado en su mayoría en la zona de EPIDEMIA, En el 2024 la curva de casos se mantiene en la mayoría de semanas en zona de </a:t>
            </a:r>
            <a:r>
              <a:rPr lang="es-MX" sz="1333" dirty="0">
                <a:solidFill>
                  <a:srgbClr val="FF0000"/>
                </a:solidFill>
              </a:rPr>
              <a:t>ALARMA</a:t>
            </a:r>
            <a:r>
              <a:rPr lang="es-MX" sz="1333" dirty="0"/>
              <a:t>, el mapa de riesgo ubica a  33 distritos en alto riesgo y 14 distritos  en mediano.</a:t>
            </a:r>
          </a:p>
        </p:txBody>
      </p:sp>
      <p:sp>
        <p:nvSpPr>
          <p:cNvPr id="6" name="7 Rectángulo"/>
          <p:cNvSpPr/>
          <p:nvPr/>
        </p:nvSpPr>
        <p:spPr>
          <a:xfrm>
            <a:off x="0" y="0"/>
            <a:ext cx="12192000" cy="712361"/>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Infecciones Respiratorias Agudas No Neumonías en menores de 5 años, </a:t>
            </a:r>
          </a:p>
          <a:p>
            <a:pPr algn="ct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Región Loreto. (S.E. 1 - 52 - 2023) y (S.E. 01 -32 - 2024</a:t>
            </a: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p:txBody>
      </p:sp>
      <p:sp>
        <p:nvSpPr>
          <p:cNvPr id="8" name="CuadroTexto 7">
            <a:extLst>
              <a:ext uri="{FF2B5EF4-FFF2-40B4-BE49-F238E27FC236}">
                <a16:creationId xmlns:a16="http://schemas.microsoft.com/office/drawing/2014/main" id="{804AA5C0-0DE9-4325-92F3-32C49CBC039D}"/>
              </a:ext>
            </a:extLst>
          </p:cNvPr>
          <p:cNvSpPr txBox="1"/>
          <p:nvPr/>
        </p:nvSpPr>
        <p:spPr>
          <a:xfrm>
            <a:off x="284118" y="5723757"/>
            <a:ext cx="3539733" cy="206660"/>
          </a:xfrm>
          <a:prstGeom prst="rect">
            <a:avLst/>
          </a:prstGeom>
          <a:noFill/>
        </p:spPr>
        <p:txBody>
          <a:bodyPr wrap="square" rtlCol="0">
            <a:spAutoFit/>
          </a:bodyPr>
          <a:lstStyle/>
          <a:p>
            <a:r>
              <a:rPr lang="es-MX" sz="743" dirty="0"/>
              <a:t>Fuente: Base de datos del Noti Web de la Dirección de Epidemiología- GERESA Loreto</a:t>
            </a:r>
          </a:p>
        </p:txBody>
      </p:sp>
      <p:pic>
        <p:nvPicPr>
          <p:cNvPr id="4" name="Imagen 3">
            <a:extLst>
              <a:ext uri="{FF2B5EF4-FFF2-40B4-BE49-F238E27FC236}">
                <a16:creationId xmlns:a16="http://schemas.microsoft.com/office/drawing/2014/main" id="{A2B886A1-5866-434C-AADE-69F1442E097F}"/>
              </a:ext>
            </a:extLst>
          </p:cNvPr>
          <p:cNvPicPr>
            <a:picLocks noChangeAspect="1"/>
          </p:cNvPicPr>
          <p:nvPr/>
        </p:nvPicPr>
        <p:blipFill rotWithShape="1">
          <a:blip r:embed="rId3"/>
          <a:srcRect t="2500" r="3189"/>
          <a:stretch/>
        </p:blipFill>
        <p:spPr>
          <a:xfrm>
            <a:off x="180975" y="832637"/>
            <a:ext cx="3467100" cy="4933517"/>
          </a:xfrm>
          <a:prstGeom prst="rect">
            <a:avLst/>
          </a:prstGeom>
        </p:spPr>
      </p:pic>
      <p:pic>
        <p:nvPicPr>
          <p:cNvPr id="7" name="Imagen 6">
            <a:extLst>
              <a:ext uri="{FF2B5EF4-FFF2-40B4-BE49-F238E27FC236}">
                <a16:creationId xmlns:a16="http://schemas.microsoft.com/office/drawing/2014/main" id="{706B9828-010F-4185-9C0C-2EC525904F35}"/>
              </a:ext>
            </a:extLst>
          </p:cNvPr>
          <p:cNvPicPr>
            <a:picLocks noChangeAspect="1"/>
          </p:cNvPicPr>
          <p:nvPr/>
        </p:nvPicPr>
        <p:blipFill>
          <a:blip r:embed="rId4"/>
          <a:stretch>
            <a:fillRect/>
          </a:stretch>
        </p:blipFill>
        <p:spPr>
          <a:xfrm>
            <a:off x="3926994" y="897087"/>
            <a:ext cx="8054931" cy="4909724"/>
          </a:xfrm>
          <a:prstGeom prst="rect">
            <a:avLst/>
          </a:prstGeom>
        </p:spPr>
      </p:pic>
    </p:spTree>
    <p:extLst>
      <p:ext uri="{BB962C8B-B14F-4D97-AF65-F5344CB8AC3E}">
        <p14:creationId xmlns:p14="http://schemas.microsoft.com/office/powerpoint/2010/main" val="16320799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7 Rectángulo"/>
          <p:cNvSpPr/>
          <p:nvPr/>
        </p:nvSpPr>
        <p:spPr>
          <a:xfrm>
            <a:off x="0" y="0"/>
            <a:ext cx="12192000" cy="756983"/>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Neumonías en menores de 5 años, Región Loreto,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1 - 52 - 2023) y (S.E. 01 –32- 2024</a:t>
            </a: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p:txBody>
      </p:sp>
      <p:sp>
        <p:nvSpPr>
          <p:cNvPr id="5" name="Abrir llave 4">
            <a:extLst>
              <a:ext uri="{FF2B5EF4-FFF2-40B4-BE49-F238E27FC236}">
                <a16:creationId xmlns:a16="http://schemas.microsoft.com/office/drawing/2014/main" id="{3A770A6C-48A5-48C0-96B1-E275066F5AA4}"/>
              </a:ext>
            </a:extLst>
          </p:cNvPr>
          <p:cNvSpPr/>
          <p:nvPr/>
        </p:nvSpPr>
        <p:spPr>
          <a:xfrm>
            <a:off x="3987808" y="285940892"/>
            <a:ext cx="148079" cy="87104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sz="1714" dirty="0"/>
          </a:p>
        </p:txBody>
      </p:sp>
      <p:sp>
        <p:nvSpPr>
          <p:cNvPr id="10" name="CuadroTexto 9">
            <a:extLst>
              <a:ext uri="{FF2B5EF4-FFF2-40B4-BE49-F238E27FC236}">
                <a16:creationId xmlns:a16="http://schemas.microsoft.com/office/drawing/2014/main" id="{8CB41B30-B84A-43ED-BA9F-BEFF0147DB06}"/>
              </a:ext>
            </a:extLst>
          </p:cNvPr>
          <p:cNvSpPr txBox="1"/>
          <p:nvPr/>
        </p:nvSpPr>
        <p:spPr>
          <a:xfrm>
            <a:off x="0" y="5663281"/>
            <a:ext cx="12192000" cy="1117935"/>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marL="292922" indent="-292922" algn="just">
              <a:buFont typeface="Arial" panose="020B0604020202020204" pitchFamily="34" charset="0"/>
              <a:buChar char="•"/>
              <a:defRPr sz="1435" b="1">
                <a:effectLst/>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333" dirty="0"/>
              <a:t>En la S.E. 32-2024, se han registrado 1 410 episodios total de Neumonía; 1 108 </a:t>
            </a:r>
            <a:r>
              <a:rPr lang="es-MX" sz="1333" dirty="0">
                <a:solidFill>
                  <a:srgbClr val="FF0000"/>
                </a:solidFill>
              </a:rPr>
              <a:t>(78,6%)</a:t>
            </a:r>
            <a:r>
              <a:rPr lang="es-MX" sz="1333" dirty="0"/>
              <a:t> son episodios de Neumonía y 302 </a:t>
            </a:r>
            <a:r>
              <a:rPr lang="es-MX" sz="1333" dirty="0">
                <a:solidFill>
                  <a:srgbClr val="FF0000"/>
                </a:solidFill>
              </a:rPr>
              <a:t>(21.4%) </a:t>
            </a:r>
            <a:r>
              <a:rPr lang="es-MX" sz="1333" dirty="0"/>
              <a:t>son episodios de Neumonía Grave. Según el Canal Endémico, durante el año 2023 los casos de Neumonía se ubicaron en la mayoría de las semanas en zona de EPIDEMIA. Hasta la SE 32-2024 los casos se mantienen en su mayoría en zona de </a:t>
            </a:r>
            <a:r>
              <a:rPr lang="es-MX" sz="1333" dirty="0">
                <a:solidFill>
                  <a:srgbClr val="FF0000"/>
                </a:solidFill>
              </a:rPr>
              <a:t>Alarma y Epidemia</a:t>
            </a:r>
            <a:r>
              <a:rPr lang="es-MX" sz="1333" dirty="0"/>
              <a:t>, ubicándose en las últimas 6 semanas </a:t>
            </a:r>
            <a:r>
              <a:rPr lang="es-MX" sz="1333" dirty="0">
                <a:solidFill>
                  <a:srgbClr val="FF0000"/>
                </a:solidFill>
              </a:rPr>
              <a:t>en zona de EPIDEMIA</a:t>
            </a:r>
            <a:r>
              <a:rPr lang="es-MX" sz="1333" dirty="0"/>
              <a:t>. Según el mapa de riesgo </a:t>
            </a:r>
            <a:r>
              <a:rPr lang="es-MX" sz="1333" u="sng" dirty="0"/>
              <a:t>02 distritos se ubican como de alto riesgo (Andoas y Trompeteros</a:t>
            </a:r>
            <a:r>
              <a:rPr lang="es-MX" sz="1333" dirty="0"/>
              <a:t>).</a:t>
            </a:r>
          </a:p>
          <a:p>
            <a:r>
              <a:rPr lang="es-MX" sz="1333" dirty="0"/>
              <a:t>Defunciones: Hasta la presente semana, se han reportado 24 defunciones: 13 extrahospitalarias y 11 Intrahospitalaria.</a:t>
            </a:r>
          </a:p>
        </p:txBody>
      </p:sp>
      <p:sp>
        <p:nvSpPr>
          <p:cNvPr id="12" name="CuadroTexto 11">
            <a:extLst>
              <a:ext uri="{FF2B5EF4-FFF2-40B4-BE49-F238E27FC236}">
                <a16:creationId xmlns:a16="http://schemas.microsoft.com/office/drawing/2014/main" id="{C44981D4-84EB-4181-B289-ED01AE8F8FEF}"/>
              </a:ext>
            </a:extLst>
          </p:cNvPr>
          <p:cNvSpPr txBox="1"/>
          <p:nvPr/>
        </p:nvSpPr>
        <p:spPr>
          <a:xfrm>
            <a:off x="172813" y="5388021"/>
            <a:ext cx="3208472" cy="194990"/>
          </a:xfrm>
          <a:prstGeom prst="rect">
            <a:avLst/>
          </a:prstGeom>
          <a:noFill/>
        </p:spPr>
        <p:txBody>
          <a:bodyPr wrap="square" rtlCol="0">
            <a:spAutoFit/>
          </a:bodyPr>
          <a:lstStyle/>
          <a:p>
            <a:r>
              <a:rPr lang="es-MX" sz="667" dirty="0"/>
              <a:t>Fuente: Base de datos del Noti Web de la Dirección de Epidemiología- GERESA Loreto</a:t>
            </a:r>
          </a:p>
        </p:txBody>
      </p:sp>
      <p:pic>
        <p:nvPicPr>
          <p:cNvPr id="4" name="Imagen 3">
            <a:extLst>
              <a:ext uri="{FF2B5EF4-FFF2-40B4-BE49-F238E27FC236}">
                <a16:creationId xmlns:a16="http://schemas.microsoft.com/office/drawing/2014/main" id="{063B6F6F-1EE0-421B-B826-9EFD5F033C46}"/>
              </a:ext>
            </a:extLst>
          </p:cNvPr>
          <p:cNvPicPr>
            <a:picLocks noChangeAspect="1"/>
          </p:cNvPicPr>
          <p:nvPr/>
        </p:nvPicPr>
        <p:blipFill rotWithShape="1">
          <a:blip r:embed="rId4"/>
          <a:srcRect t="1119" r="3144"/>
          <a:stretch/>
        </p:blipFill>
        <p:spPr>
          <a:xfrm>
            <a:off x="100378" y="815243"/>
            <a:ext cx="3133586" cy="4520025"/>
          </a:xfrm>
          <a:prstGeom prst="rect">
            <a:avLst/>
          </a:prstGeom>
        </p:spPr>
      </p:pic>
      <p:pic>
        <p:nvPicPr>
          <p:cNvPr id="6" name="Imagen 5">
            <a:extLst>
              <a:ext uri="{FF2B5EF4-FFF2-40B4-BE49-F238E27FC236}">
                <a16:creationId xmlns:a16="http://schemas.microsoft.com/office/drawing/2014/main" id="{B35B7B4E-3D3D-4082-83A6-45949307A6CA}"/>
              </a:ext>
            </a:extLst>
          </p:cNvPr>
          <p:cNvPicPr>
            <a:picLocks noChangeAspect="1"/>
          </p:cNvPicPr>
          <p:nvPr/>
        </p:nvPicPr>
        <p:blipFill>
          <a:blip r:embed="rId5"/>
          <a:stretch>
            <a:fillRect/>
          </a:stretch>
        </p:blipFill>
        <p:spPr>
          <a:xfrm>
            <a:off x="3381285" y="940006"/>
            <a:ext cx="8220807" cy="4643005"/>
          </a:xfrm>
          <a:prstGeom prst="rect">
            <a:avLst/>
          </a:prstGeom>
        </p:spPr>
      </p:pic>
    </p:spTree>
    <p:extLst>
      <p:ext uri="{BB962C8B-B14F-4D97-AF65-F5344CB8AC3E}">
        <p14:creationId xmlns:p14="http://schemas.microsoft.com/office/powerpoint/2010/main" val="75988419"/>
      </p:ext>
    </p:extLst>
  </p:cSld>
  <p:clrMapOvr>
    <a:masterClrMapping/>
  </p:clrMapOvr>
  <p:extLst>
    <p:ext uri="{6950BFC3-D8DA-4A85-94F7-54DA5524770B}">
      <p188:commentRel xmlns:p188="http://schemas.microsoft.com/office/powerpoint/2018/8/main" r:id="rId3"/>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7 Rectángulo"/>
          <p:cNvSpPr/>
          <p:nvPr/>
        </p:nvSpPr>
        <p:spPr>
          <a:xfrm>
            <a:off x="0" y="0"/>
            <a:ext cx="12192000" cy="756983"/>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Defunciones por </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Neumonías en menores de 5 años, Región Loreto,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1 - 52 - 2023) y (S.E. 01 – 32- 2024</a:t>
            </a: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p:txBody>
      </p:sp>
      <p:sp>
        <p:nvSpPr>
          <p:cNvPr id="5" name="Abrir llave 4">
            <a:extLst>
              <a:ext uri="{FF2B5EF4-FFF2-40B4-BE49-F238E27FC236}">
                <a16:creationId xmlns:a16="http://schemas.microsoft.com/office/drawing/2014/main" id="{3A770A6C-48A5-48C0-96B1-E275066F5AA4}"/>
              </a:ext>
            </a:extLst>
          </p:cNvPr>
          <p:cNvSpPr/>
          <p:nvPr/>
        </p:nvSpPr>
        <p:spPr>
          <a:xfrm>
            <a:off x="3987808" y="285940892"/>
            <a:ext cx="148079" cy="87104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sz="1714" dirty="0"/>
          </a:p>
        </p:txBody>
      </p:sp>
      <p:sp>
        <p:nvSpPr>
          <p:cNvPr id="12" name="CuadroTexto 11">
            <a:extLst>
              <a:ext uri="{FF2B5EF4-FFF2-40B4-BE49-F238E27FC236}">
                <a16:creationId xmlns:a16="http://schemas.microsoft.com/office/drawing/2014/main" id="{C44981D4-84EB-4181-B289-ED01AE8F8FEF}"/>
              </a:ext>
            </a:extLst>
          </p:cNvPr>
          <p:cNvSpPr txBox="1"/>
          <p:nvPr/>
        </p:nvSpPr>
        <p:spPr>
          <a:xfrm>
            <a:off x="824633" y="5021864"/>
            <a:ext cx="4450081" cy="215444"/>
          </a:xfrm>
          <a:prstGeom prst="rect">
            <a:avLst/>
          </a:prstGeom>
          <a:noFill/>
        </p:spPr>
        <p:txBody>
          <a:bodyPr wrap="square" rtlCol="0">
            <a:spAutoFit/>
          </a:bodyPr>
          <a:lstStyle/>
          <a:p>
            <a:r>
              <a:rPr lang="es-MX" sz="800" dirty="0"/>
              <a:t>Fuente: Base de datos del Noti Web de la Dirección de Epidemiología- GERESA Loreto</a:t>
            </a:r>
          </a:p>
        </p:txBody>
      </p:sp>
      <p:sp>
        <p:nvSpPr>
          <p:cNvPr id="6" name="CuadroTexto 5">
            <a:extLst>
              <a:ext uri="{FF2B5EF4-FFF2-40B4-BE49-F238E27FC236}">
                <a16:creationId xmlns:a16="http://schemas.microsoft.com/office/drawing/2014/main" id="{C86DCCE4-4982-81D6-7675-DB9E50BF200E}"/>
              </a:ext>
            </a:extLst>
          </p:cNvPr>
          <p:cNvSpPr txBox="1"/>
          <p:nvPr/>
        </p:nvSpPr>
        <p:spPr>
          <a:xfrm>
            <a:off x="824633" y="5550192"/>
            <a:ext cx="10542733" cy="830997"/>
          </a:xfrm>
          <a:prstGeom prst="rect">
            <a:avLst/>
          </a:prstGeom>
          <a:noFill/>
          <a:ln>
            <a:solidFill>
              <a:schemeClr val="tx1"/>
            </a:solidFill>
          </a:ln>
        </p:spPr>
        <p:txBody>
          <a:bodyPr wrap="square" rtlCol="0">
            <a:spAutoFit/>
          </a:bodyPr>
          <a:lstStyle/>
          <a:p>
            <a:pPr algn="just"/>
            <a:r>
              <a:rPr lang="es-MX" sz="1600" b="1" dirty="0">
                <a:latin typeface="Arial" panose="020B0604020202020204" pitchFamily="34" charset="0"/>
                <a:cs typeface="Arial" panose="020B0604020202020204" pitchFamily="34" charset="0"/>
              </a:rPr>
              <a:t>Hasta la SE 32-2024, se han notificado 24 muertes por neumonías en niños menores de 5 años, 11 intrahospitalarias y 13 extrahospitalarias. El distrito que reporta la mayor mortalidad es Andoas con 5 muertes, seguido de San Pablo con 3 muertes.</a:t>
            </a:r>
          </a:p>
        </p:txBody>
      </p:sp>
      <p:pic>
        <p:nvPicPr>
          <p:cNvPr id="3" name="Imagen 2">
            <a:extLst>
              <a:ext uri="{FF2B5EF4-FFF2-40B4-BE49-F238E27FC236}">
                <a16:creationId xmlns:a16="http://schemas.microsoft.com/office/drawing/2014/main" id="{442DE756-66BA-4D28-97FE-0E890F525286}"/>
              </a:ext>
            </a:extLst>
          </p:cNvPr>
          <p:cNvPicPr>
            <a:picLocks noChangeAspect="1"/>
          </p:cNvPicPr>
          <p:nvPr/>
        </p:nvPicPr>
        <p:blipFill>
          <a:blip r:embed="rId3"/>
          <a:stretch>
            <a:fillRect/>
          </a:stretch>
        </p:blipFill>
        <p:spPr>
          <a:xfrm>
            <a:off x="824633" y="1037999"/>
            <a:ext cx="10542733" cy="3886425"/>
          </a:xfrm>
          <a:prstGeom prst="rect">
            <a:avLst/>
          </a:prstGeom>
        </p:spPr>
      </p:pic>
    </p:spTree>
    <p:extLst>
      <p:ext uri="{BB962C8B-B14F-4D97-AF65-F5344CB8AC3E}">
        <p14:creationId xmlns:p14="http://schemas.microsoft.com/office/powerpoint/2010/main" val="1407730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7 Rectángulo"/>
          <p:cNvSpPr/>
          <p:nvPr/>
        </p:nvSpPr>
        <p:spPr>
          <a:xfrm>
            <a:off x="0" y="0"/>
            <a:ext cx="12192000" cy="772276"/>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Casos de Malaria Total por distritos, Región Loreto,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32 - 2024 )</a:t>
            </a:r>
          </a:p>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p:txBody>
      </p:sp>
      <p:sp>
        <p:nvSpPr>
          <p:cNvPr id="5" name="CuadroTexto 4">
            <a:extLst>
              <a:ext uri="{FF2B5EF4-FFF2-40B4-BE49-F238E27FC236}">
                <a16:creationId xmlns:a16="http://schemas.microsoft.com/office/drawing/2014/main" id="{E93141F9-6077-4790-AB27-B970C7D7AE47}"/>
              </a:ext>
            </a:extLst>
          </p:cNvPr>
          <p:cNvSpPr txBox="1"/>
          <p:nvPr/>
        </p:nvSpPr>
        <p:spPr>
          <a:xfrm>
            <a:off x="9641149" y="6453271"/>
            <a:ext cx="2470951" cy="320985"/>
          </a:xfrm>
          <a:prstGeom prst="rect">
            <a:avLst/>
          </a:prstGeom>
          <a:noFill/>
        </p:spPr>
        <p:txBody>
          <a:bodyPr wrap="square" rtlCol="0">
            <a:spAutoFit/>
          </a:bodyPr>
          <a:lstStyle/>
          <a:p>
            <a:r>
              <a:rPr lang="es-MX" sz="743" dirty="0"/>
              <a:t>Fuente: Base de datos del Noti Web de la Dirección de Epidemiología- GERESA Loreto</a:t>
            </a:r>
          </a:p>
        </p:txBody>
      </p:sp>
      <p:sp>
        <p:nvSpPr>
          <p:cNvPr id="9" name="CuadroTexto 8">
            <a:extLst>
              <a:ext uri="{FF2B5EF4-FFF2-40B4-BE49-F238E27FC236}">
                <a16:creationId xmlns:a16="http://schemas.microsoft.com/office/drawing/2014/main" id="{B1CC3F07-99CF-4209-A3AD-CABC391A536F}"/>
              </a:ext>
            </a:extLst>
          </p:cNvPr>
          <p:cNvSpPr txBox="1"/>
          <p:nvPr/>
        </p:nvSpPr>
        <p:spPr>
          <a:xfrm>
            <a:off x="9753599" y="1011851"/>
            <a:ext cx="2331869" cy="4478149"/>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MX" sz="1500" dirty="0">
                <a:latin typeface="Arial" panose="020B0604020202020204" pitchFamily="34" charset="0"/>
                <a:cs typeface="Arial" panose="020B0604020202020204" pitchFamily="34" charset="0"/>
              </a:rPr>
              <a:t>Hasta la SE 32-2024. en 46  distritos se ha reportado   20 309 casos de Malaria Total, el </a:t>
            </a:r>
            <a:r>
              <a:rPr lang="es-MX" sz="1500" b="1" dirty="0">
                <a:solidFill>
                  <a:srgbClr val="FF0000"/>
                </a:solidFill>
                <a:latin typeface="Arial" panose="020B0604020202020204" pitchFamily="34" charset="0"/>
                <a:cs typeface="Arial" panose="020B0604020202020204" pitchFamily="34" charset="0"/>
              </a:rPr>
              <a:t>81.14% </a:t>
            </a:r>
            <a:r>
              <a:rPr lang="es-MX" sz="1500" dirty="0">
                <a:latin typeface="Arial" panose="020B0604020202020204" pitchFamily="34" charset="0"/>
                <a:cs typeface="Arial" panose="020B0604020202020204" pitchFamily="34" charset="0"/>
              </a:rPr>
              <a:t>de casos se concentra en 11 distritos, siendo los 3 distritos principales:  </a:t>
            </a:r>
            <a:r>
              <a:rPr lang="es-MX" sz="1500" b="1" dirty="0">
                <a:latin typeface="Arial" panose="020B0604020202020204" pitchFamily="34" charset="0"/>
                <a:cs typeface="Arial" panose="020B0604020202020204" pitchFamily="34" charset="0"/>
              </a:rPr>
              <a:t>Yavarí (17.69%), Andoas (14.03%) y Pastaza (9.17%). </a:t>
            </a:r>
          </a:p>
          <a:p>
            <a:pPr algn="just"/>
            <a:r>
              <a:rPr lang="es-MX" sz="1500" b="1" dirty="0">
                <a:latin typeface="Arial" panose="020B0604020202020204" pitchFamily="34" charset="0"/>
                <a:cs typeface="Arial" panose="020B0604020202020204" pitchFamily="34" charset="0"/>
              </a:rPr>
              <a:t>No hay incremento de fallecidos con respecto al la semana anterior, manteniéndose en 7 fallecidos: 6 por malaria vivax y 1 por malaria falciparum.</a:t>
            </a:r>
          </a:p>
          <a:p>
            <a:pPr algn="just"/>
            <a:endParaRPr lang="es-MX" sz="1500" b="1" dirty="0">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7B2A0F1F-9DA8-4BB4-BD8D-2FCDBA72F30B}"/>
              </a:ext>
            </a:extLst>
          </p:cNvPr>
          <p:cNvSpPr txBox="1"/>
          <p:nvPr/>
        </p:nvSpPr>
        <p:spPr>
          <a:xfrm>
            <a:off x="188577" y="4675263"/>
            <a:ext cx="2924826" cy="2092881"/>
          </a:xfrm>
          <a:prstGeom prst="rect">
            <a:avLst/>
          </a:prstGeom>
          <a:solidFill>
            <a:schemeClr val="accent1">
              <a:lumMod val="20000"/>
              <a:lumOff val="80000"/>
            </a:schemeClr>
          </a:solidFill>
          <a:ln>
            <a:solidFill>
              <a:schemeClr val="tx1"/>
            </a:solidFill>
          </a:ln>
        </p:spPr>
        <p:txBody>
          <a:bodyPr wrap="square">
            <a:spAutoFit/>
          </a:bodyPr>
          <a:lstStyle/>
          <a:p>
            <a:pPr algn="just"/>
            <a:r>
              <a:rPr lang="es-MX" sz="1300" dirty="0">
                <a:latin typeface="Arial" panose="020B0604020202020204" pitchFamily="34" charset="0"/>
                <a:cs typeface="Arial" panose="020B0604020202020204" pitchFamily="34" charset="0"/>
              </a:rPr>
              <a:t>Según el mapa de riesgo de malaria total nos presenta, 10 distritos de muy alto riesgo, 10 distritos de alto riesgo, 15 distritos de mediano riesgo y 11 distritos de bajo riesgo y 9 distritos sin riesgo de transmisión. Sumando 46 distritos con presencia de caso de malaria. 6 distritos no reportaron casos de malaria en el presente año.</a:t>
            </a:r>
            <a:endParaRPr lang="es-MX" sz="1300" dirty="0"/>
          </a:p>
        </p:txBody>
      </p:sp>
      <p:pic>
        <p:nvPicPr>
          <p:cNvPr id="3" name="Imagen 2">
            <a:extLst>
              <a:ext uri="{FF2B5EF4-FFF2-40B4-BE49-F238E27FC236}">
                <a16:creationId xmlns:a16="http://schemas.microsoft.com/office/drawing/2014/main" id="{C879F119-36FD-475B-B14F-C4A381D6C00D}"/>
              </a:ext>
            </a:extLst>
          </p:cNvPr>
          <p:cNvPicPr>
            <a:picLocks noChangeAspect="1"/>
          </p:cNvPicPr>
          <p:nvPr/>
        </p:nvPicPr>
        <p:blipFill rotWithShape="1">
          <a:blip r:embed="rId3"/>
          <a:srcRect l="2689" t="1941" r="4214" b="1359"/>
          <a:stretch/>
        </p:blipFill>
        <p:spPr>
          <a:xfrm>
            <a:off x="297753" y="772276"/>
            <a:ext cx="2815649" cy="3836394"/>
          </a:xfrm>
          <a:prstGeom prst="rect">
            <a:avLst/>
          </a:prstGeom>
        </p:spPr>
      </p:pic>
      <p:pic>
        <p:nvPicPr>
          <p:cNvPr id="2" name="Imagen 1">
            <a:extLst>
              <a:ext uri="{FF2B5EF4-FFF2-40B4-BE49-F238E27FC236}">
                <a16:creationId xmlns:a16="http://schemas.microsoft.com/office/drawing/2014/main" id="{656474A1-3803-47AA-9050-7536E4784DB9}"/>
              </a:ext>
            </a:extLst>
          </p:cNvPr>
          <p:cNvPicPr>
            <a:picLocks noChangeAspect="1"/>
          </p:cNvPicPr>
          <p:nvPr/>
        </p:nvPicPr>
        <p:blipFill>
          <a:blip r:embed="rId4"/>
          <a:stretch>
            <a:fillRect/>
          </a:stretch>
        </p:blipFill>
        <p:spPr>
          <a:xfrm>
            <a:off x="3206657" y="795371"/>
            <a:ext cx="6434492" cy="5978885"/>
          </a:xfrm>
          <a:prstGeom prst="rect">
            <a:avLst/>
          </a:prstGeom>
        </p:spPr>
      </p:pic>
    </p:spTree>
    <p:extLst>
      <p:ext uri="{BB962C8B-B14F-4D97-AF65-F5344CB8AC3E}">
        <p14:creationId xmlns:p14="http://schemas.microsoft.com/office/powerpoint/2010/main" val="34234153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FCC5B2-6735-4098-80E0-6CF353EAD7C1}"/>
              </a:ext>
            </a:extLst>
          </p:cNvPr>
          <p:cNvSpPr txBox="1"/>
          <p:nvPr/>
        </p:nvSpPr>
        <p:spPr>
          <a:xfrm>
            <a:off x="0" y="5910064"/>
            <a:ext cx="12191999" cy="912814"/>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marL="292922" indent="-292922" algn="just">
              <a:buFont typeface="Arial" panose="020B0604020202020204" pitchFamily="34" charset="0"/>
              <a:buChar char="•"/>
              <a:defRPr sz="1435" b="1">
                <a:effectLst/>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333" dirty="0"/>
              <a:t>Hasta la S.E. 32-2024, se han notificado 5 968 casos de Síndrome de Obstrucción Bronquial/ASMA en menores de 5 años; 1457 (</a:t>
            </a:r>
            <a:r>
              <a:rPr lang="es-MX" sz="1333" dirty="0">
                <a:solidFill>
                  <a:srgbClr val="FF0000"/>
                </a:solidFill>
              </a:rPr>
              <a:t>24.4%</a:t>
            </a:r>
            <a:r>
              <a:rPr lang="es-MX" sz="1333" dirty="0"/>
              <a:t>) episodios en niños menores de 2 años y 4511 (</a:t>
            </a:r>
            <a:r>
              <a:rPr lang="es-MX" sz="1333" dirty="0">
                <a:solidFill>
                  <a:srgbClr val="FF0000"/>
                </a:solidFill>
              </a:rPr>
              <a:t>75.6%</a:t>
            </a:r>
            <a:r>
              <a:rPr lang="es-MX" sz="1333" dirty="0"/>
              <a:t>) en niños de 2 a 4 años: Desde el año 2023 hasta la presente semana 3 -2024 los casos se ubican en zona de </a:t>
            </a:r>
            <a:r>
              <a:rPr lang="es-MX" sz="1333" dirty="0">
                <a:solidFill>
                  <a:srgbClr val="FF0000"/>
                </a:solidFill>
              </a:rPr>
              <a:t>ALARMA, </a:t>
            </a:r>
            <a:r>
              <a:rPr lang="es-MX" sz="1333" dirty="0"/>
              <a:t>según el mapa de riesgo 01 distrito se encuentra en alto riesgo (Distrito de Indiana), 02 distritos mediano riesgo (San Juan Bautista y Belén) y 25 de bajo riesgo.</a:t>
            </a:r>
          </a:p>
        </p:txBody>
      </p:sp>
      <p:sp>
        <p:nvSpPr>
          <p:cNvPr id="6" name="7 Rectángulo"/>
          <p:cNvSpPr/>
          <p:nvPr/>
        </p:nvSpPr>
        <p:spPr>
          <a:xfrm>
            <a:off x="0" y="0"/>
            <a:ext cx="12192000" cy="799942"/>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SOB-ASMA en menores de 5 años, Región Loreto</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1 – 52 - 2023) y (S.E. 32 - 2024</a:t>
            </a: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a:p>
            <a:pPr algn="ctr"/>
            <a:endPar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endParaRPr>
          </a:p>
        </p:txBody>
      </p:sp>
      <p:sp>
        <p:nvSpPr>
          <p:cNvPr id="9" name="CuadroTexto 8">
            <a:extLst>
              <a:ext uri="{FF2B5EF4-FFF2-40B4-BE49-F238E27FC236}">
                <a16:creationId xmlns:a16="http://schemas.microsoft.com/office/drawing/2014/main" id="{4F03823B-F275-4BBD-8AE8-D7FB8562A5A3}"/>
              </a:ext>
            </a:extLst>
          </p:cNvPr>
          <p:cNvSpPr txBox="1"/>
          <p:nvPr/>
        </p:nvSpPr>
        <p:spPr>
          <a:xfrm>
            <a:off x="400484" y="5644760"/>
            <a:ext cx="3342202" cy="194990"/>
          </a:xfrm>
          <a:prstGeom prst="rect">
            <a:avLst/>
          </a:prstGeom>
          <a:noFill/>
        </p:spPr>
        <p:txBody>
          <a:bodyPr wrap="square" rtlCol="0">
            <a:spAutoFit/>
          </a:bodyPr>
          <a:lstStyle/>
          <a:p>
            <a:r>
              <a:rPr lang="es-MX" sz="667" dirty="0"/>
              <a:t>Fuente: Base de datos del Noti Web de la Dirección de Epidemiología- GERESA Loreto</a:t>
            </a:r>
          </a:p>
        </p:txBody>
      </p:sp>
      <p:pic>
        <p:nvPicPr>
          <p:cNvPr id="2" name="Imagen 1">
            <a:extLst>
              <a:ext uri="{FF2B5EF4-FFF2-40B4-BE49-F238E27FC236}">
                <a16:creationId xmlns:a16="http://schemas.microsoft.com/office/drawing/2014/main" id="{8C8EFB9B-41A8-43DB-A1D0-E36F96FF386E}"/>
              </a:ext>
            </a:extLst>
          </p:cNvPr>
          <p:cNvPicPr>
            <a:picLocks noChangeAspect="1"/>
          </p:cNvPicPr>
          <p:nvPr/>
        </p:nvPicPr>
        <p:blipFill rotWithShape="1">
          <a:blip r:embed="rId3"/>
          <a:srcRect t="2500" r="3688"/>
          <a:stretch/>
        </p:blipFill>
        <p:spPr>
          <a:xfrm>
            <a:off x="283552" y="927248"/>
            <a:ext cx="3259748" cy="4662528"/>
          </a:xfrm>
          <a:prstGeom prst="rect">
            <a:avLst/>
          </a:prstGeom>
        </p:spPr>
      </p:pic>
      <p:pic>
        <p:nvPicPr>
          <p:cNvPr id="3" name="Imagen 2">
            <a:extLst>
              <a:ext uri="{FF2B5EF4-FFF2-40B4-BE49-F238E27FC236}">
                <a16:creationId xmlns:a16="http://schemas.microsoft.com/office/drawing/2014/main" id="{58A94D74-62E6-48CE-A7E4-881C19E1FB63}"/>
              </a:ext>
            </a:extLst>
          </p:cNvPr>
          <p:cNvPicPr>
            <a:picLocks noChangeAspect="1"/>
          </p:cNvPicPr>
          <p:nvPr/>
        </p:nvPicPr>
        <p:blipFill>
          <a:blip r:embed="rId4"/>
          <a:stretch>
            <a:fillRect/>
          </a:stretch>
        </p:blipFill>
        <p:spPr>
          <a:xfrm>
            <a:off x="3810000" y="989841"/>
            <a:ext cx="7981515" cy="4864975"/>
          </a:xfrm>
          <a:prstGeom prst="rect">
            <a:avLst/>
          </a:prstGeom>
        </p:spPr>
      </p:pic>
    </p:spTree>
    <p:extLst>
      <p:ext uri="{BB962C8B-B14F-4D97-AF65-F5344CB8AC3E}">
        <p14:creationId xmlns:p14="http://schemas.microsoft.com/office/powerpoint/2010/main" val="23445771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5FA8D97-D1A8-4E8E-93DE-C2A863F87435}"/>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482720" y="1437647"/>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5009876" y="2290556"/>
            <a:ext cx="5916243" cy="1138443"/>
          </a:xfrm>
          <a:solidFill>
            <a:schemeClr val="accent1">
              <a:lumMod val="20000"/>
              <a:lumOff val="80000"/>
            </a:schemeClr>
          </a:solidFill>
        </p:spPr>
        <p:txBody>
          <a:bodyPr vert="horz" lIns="87105" tIns="43552" rIns="87105" bIns="43552" rtlCol="0" anchor="b">
            <a:normAutofit/>
          </a:bodyPr>
          <a:lstStyle/>
          <a:p>
            <a:pPr algn="ctr"/>
            <a:r>
              <a:rPr lang="es-MX" sz="6287" b="1" dirty="0">
                <a:solidFill>
                  <a:schemeClr val="accent6">
                    <a:lumMod val="50000"/>
                  </a:schemeClr>
                </a:solidFill>
                <a:latin typeface="Algerian" panose="04020705040A02060702" pitchFamily="82" charset="0"/>
              </a:rPr>
              <a:t>EDAS</a:t>
            </a:r>
          </a:p>
        </p:txBody>
      </p:sp>
    </p:spTree>
    <p:extLst>
      <p:ext uri="{BB962C8B-B14F-4D97-AF65-F5344CB8AC3E}">
        <p14:creationId xmlns:p14="http://schemas.microsoft.com/office/powerpoint/2010/main" val="10967600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FCC5B2-6735-4098-80E0-6CF353EAD7C1}"/>
              </a:ext>
            </a:extLst>
          </p:cNvPr>
          <p:cNvSpPr txBox="1"/>
          <p:nvPr/>
        </p:nvSpPr>
        <p:spPr>
          <a:xfrm>
            <a:off x="1307" y="5679985"/>
            <a:ext cx="12190693" cy="1117935"/>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marL="292922" indent="-292922" algn="just">
              <a:buFont typeface="Arial" panose="020B0604020202020204" pitchFamily="34" charset="0"/>
              <a:buChar char="•"/>
              <a:defRPr sz="1435" b="1">
                <a:effectLst/>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ES" sz="1333" dirty="0"/>
              <a:t>Hasta la S.E. 32-2024 se reportaron 52516 atenciones por EDA´s Acuosas en la región Loreto: 5533 (</a:t>
            </a:r>
            <a:r>
              <a:rPr lang="es-ES" sz="1333" dirty="0">
                <a:solidFill>
                  <a:srgbClr val="FF0000"/>
                </a:solidFill>
              </a:rPr>
              <a:t>10.54%)</a:t>
            </a:r>
            <a:r>
              <a:rPr lang="es-ES" sz="1333" dirty="0"/>
              <a:t> atenciones en menores de 01 año,  17046 (</a:t>
            </a:r>
            <a:r>
              <a:rPr lang="es-ES" sz="1333" dirty="0">
                <a:solidFill>
                  <a:srgbClr val="FF0000"/>
                </a:solidFill>
              </a:rPr>
              <a:t>32.46%</a:t>
            </a:r>
            <a:r>
              <a:rPr lang="es-ES" sz="1333" dirty="0"/>
              <a:t>) atenciones de 01 a 04 años, y atenciones mayores de 5 años, 29937 atenciones (</a:t>
            </a:r>
            <a:r>
              <a:rPr lang="es-ES" sz="1333" dirty="0">
                <a:solidFill>
                  <a:srgbClr val="FF0000"/>
                </a:solidFill>
              </a:rPr>
              <a:t>57%</a:t>
            </a:r>
            <a:r>
              <a:rPr lang="es-ES" sz="1333" dirty="0"/>
              <a:t>). La curva de los casos de EDA Acuosa en los años 2023 y 2024 se mantiene todas las semanas en zona de </a:t>
            </a:r>
            <a:r>
              <a:rPr lang="es-ES" sz="1333" dirty="0">
                <a:solidFill>
                  <a:srgbClr val="FF0000"/>
                </a:solidFill>
              </a:rPr>
              <a:t>EPIDEMIA</a:t>
            </a:r>
            <a:r>
              <a:rPr lang="es-ES" sz="1333" dirty="0"/>
              <a:t>. El mapa de riesgo nos muestra 27 distritos en alto riesgo</a:t>
            </a:r>
            <a:r>
              <a:rPr lang="es-ES" sz="1333" dirty="0">
                <a:solidFill>
                  <a:srgbClr val="FF0000"/>
                </a:solidFill>
              </a:rPr>
              <a:t>.</a:t>
            </a:r>
            <a:endParaRPr lang="es-ES" sz="1333" dirty="0"/>
          </a:p>
          <a:p>
            <a:r>
              <a:rPr lang="es-ES" sz="1333" dirty="0"/>
              <a:t>Se reporta 12 fallecidos de EDA Acuosa, 05 procedentes del distrito de Andoas, 01 del distrito de Morona y 01 de Pastaza todos de la provincia del Datem del Marañón, 04 del distrito de Lagunas de la provincia de Alto Amazonas y 01 del distrito de Punchana.</a:t>
            </a:r>
          </a:p>
        </p:txBody>
      </p:sp>
      <p:sp>
        <p:nvSpPr>
          <p:cNvPr id="6" name="7 Rectángulo"/>
          <p:cNvSpPr/>
          <p:nvPr/>
        </p:nvSpPr>
        <p:spPr>
          <a:xfrm>
            <a:off x="0" y="0"/>
            <a:ext cx="12192000" cy="756982"/>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Enfermedades Diarreicas Agudas Acuosas, Región Loreto, </a:t>
            </a:r>
          </a:p>
          <a:p>
            <a:pPr algn="ct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(S.E. 1 – 52 - 2023)  y  (S.E. 01 – 32 - 2024)</a:t>
            </a:r>
          </a:p>
        </p:txBody>
      </p:sp>
      <p:sp>
        <p:nvSpPr>
          <p:cNvPr id="8" name="CuadroTexto 7">
            <a:extLst>
              <a:ext uri="{FF2B5EF4-FFF2-40B4-BE49-F238E27FC236}">
                <a16:creationId xmlns:a16="http://schemas.microsoft.com/office/drawing/2014/main" id="{E0CA528D-64DC-411D-B11D-C36817B0A64D}"/>
              </a:ext>
            </a:extLst>
          </p:cNvPr>
          <p:cNvSpPr txBox="1"/>
          <p:nvPr/>
        </p:nvSpPr>
        <p:spPr>
          <a:xfrm>
            <a:off x="185025" y="5450108"/>
            <a:ext cx="3186824" cy="194990"/>
          </a:xfrm>
          <a:prstGeom prst="rect">
            <a:avLst/>
          </a:prstGeom>
          <a:noFill/>
        </p:spPr>
        <p:txBody>
          <a:bodyPr wrap="square" rtlCol="0">
            <a:spAutoFit/>
          </a:bodyPr>
          <a:lstStyle/>
          <a:p>
            <a:r>
              <a:rPr lang="es-MX" sz="667" dirty="0"/>
              <a:t>Fuente: Base de datos del Noti Web de la Dirección de Epidemiología- GERESA Loreto</a:t>
            </a:r>
          </a:p>
        </p:txBody>
      </p:sp>
      <p:pic>
        <p:nvPicPr>
          <p:cNvPr id="2" name="Imagen 1">
            <a:extLst>
              <a:ext uri="{FF2B5EF4-FFF2-40B4-BE49-F238E27FC236}">
                <a16:creationId xmlns:a16="http://schemas.microsoft.com/office/drawing/2014/main" id="{5BA2F046-5740-494A-A774-BDB29336C789}"/>
              </a:ext>
            </a:extLst>
          </p:cNvPr>
          <p:cNvPicPr>
            <a:picLocks noChangeAspect="1"/>
          </p:cNvPicPr>
          <p:nvPr/>
        </p:nvPicPr>
        <p:blipFill rotWithShape="1">
          <a:blip r:embed="rId3"/>
          <a:srcRect l="3526" t="7459" r="3402" b="6723"/>
          <a:stretch/>
        </p:blipFill>
        <p:spPr>
          <a:xfrm>
            <a:off x="275759" y="791869"/>
            <a:ext cx="3186824" cy="4582409"/>
          </a:xfrm>
          <a:prstGeom prst="rect">
            <a:avLst/>
          </a:prstGeom>
        </p:spPr>
      </p:pic>
      <p:pic>
        <p:nvPicPr>
          <p:cNvPr id="4" name="Imagen 3">
            <a:extLst>
              <a:ext uri="{FF2B5EF4-FFF2-40B4-BE49-F238E27FC236}">
                <a16:creationId xmlns:a16="http://schemas.microsoft.com/office/drawing/2014/main" id="{573C8128-879D-47F7-B3B9-2C9E6A78A5C6}"/>
              </a:ext>
            </a:extLst>
          </p:cNvPr>
          <p:cNvPicPr>
            <a:picLocks noChangeAspect="1"/>
          </p:cNvPicPr>
          <p:nvPr/>
        </p:nvPicPr>
        <p:blipFill>
          <a:blip r:embed="rId4"/>
          <a:stretch>
            <a:fillRect/>
          </a:stretch>
        </p:blipFill>
        <p:spPr>
          <a:xfrm>
            <a:off x="3809999" y="791869"/>
            <a:ext cx="7958875" cy="4853229"/>
          </a:xfrm>
          <a:prstGeom prst="rect">
            <a:avLst/>
          </a:prstGeom>
        </p:spPr>
      </p:pic>
    </p:spTree>
    <p:extLst>
      <p:ext uri="{BB962C8B-B14F-4D97-AF65-F5344CB8AC3E}">
        <p14:creationId xmlns:p14="http://schemas.microsoft.com/office/powerpoint/2010/main" val="36129191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FCC5B2-6735-4098-80E0-6CF353EAD7C1}"/>
              </a:ext>
            </a:extLst>
          </p:cNvPr>
          <p:cNvSpPr txBox="1"/>
          <p:nvPr/>
        </p:nvSpPr>
        <p:spPr>
          <a:xfrm>
            <a:off x="94594" y="5216238"/>
            <a:ext cx="11986810" cy="1528175"/>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solidFill>
                  <a:schemeClr val="tx1"/>
                </a:solidFill>
                <a:effectLst>
                  <a:outerShdw blurRad="38100" dist="38100" dir="2700000" algn="tl">
                    <a:srgbClr val="000000">
                      <a:alpha val="43137"/>
                    </a:srgb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272183" indent="-272183">
              <a:buFont typeface="Arial" panose="020B0604020202020204" pitchFamily="34" charset="0"/>
              <a:buChar char="•"/>
            </a:pPr>
            <a:r>
              <a:rPr lang="es-PE" sz="1333" dirty="0">
                <a:effectLst/>
                <a:latin typeface="Arial" panose="020B0604020202020204" pitchFamily="34" charset="0"/>
                <a:cs typeface="Arial" panose="020B0604020202020204" pitchFamily="34" charset="0"/>
              </a:rPr>
              <a:t>Hasta la S.E. 32-2024, se han notificado 3157 atenciones por Diarrea Disentérica, de los cuales 292 (</a:t>
            </a:r>
            <a:r>
              <a:rPr lang="es-PE" sz="1333" dirty="0">
                <a:solidFill>
                  <a:srgbClr val="FF0000"/>
                </a:solidFill>
                <a:effectLst/>
                <a:latin typeface="Arial" panose="020B0604020202020204" pitchFamily="34" charset="0"/>
                <a:cs typeface="Arial" panose="020B0604020202020204" pitchFamily="34" charset="0"/>
              </a:rPr>
              <a:t>9.24%</a:t>
            </a:r>
            <a:r>
              <a:rPr lang="es-PE" sz="1333" dirty="0">
                <a:effectLst/>
                <a:latin typeface="Arial" panose="020B0604020202020204" pitchFamily="34" charset="0"/>
                <a:cs typeface="Arial" panose="020B0604020202020204" pitchFamily="34" charset="0"/>
              </a:rPr>
              <a:t>) atenciones corresponde a &lt;1 año, 1009 (</a:t>
            </a:r>
            <a:r>
              <a:rPr lang="es-PE" sz="1333" dirty="0">
                <a:solidFill>
                  <a:srgbClr val="FF0000"/>
                </a:solidFill>
                <a:effectLst/>
                <a:latin typeface="Arial" panose="020B0604020202020204" pitchFamily="34" charset="0"/>
                <a:cs typeface="Arial" panose="020B0604020202020204" pitchFamily="34" charset="0"/>
              </a:rPr>
              <a:t>32.96%) </a:t>
            </a:r>
            <a:r>
              <a:rPr lang="es-PE" sz="1333" dirty="0">
                <a:effectLst/>
                <a:latin typeface="Arial" panose="020B0604020202020204" pitchFamily="34" charset="0"/>
                <a:cs typeface="Arial" panose="020B0604020202020204" pitchFamily="34" charset="0"/>
              </a:rPr>
              <a:t>atenciones de 1 a 4 años, 1856 atenciones de 5 años a más (</a:t>
            </a:r>
            <a:r>
              <a:rPr lang="es-PE" sz="1333" dirty="0">
                <a:solidFill>
                  <a:srgbClr val="FF0000"/>
                </a:solidFill>
                <a:effectLst/>
                <a:latin typeface="Arial" panose="020B0604020202020204" pitchFamily="34" charset="0"/>
                <a:cs typeface="Arial" panose="020B0604020202020204" pitchFamily="34" charset="0"/>
              </a:rPr>
              <a:t>58.78%</a:t>
            </a:r>
            <a:r>
              <a:rPr lang="es-PE" sz="1333" dirty="0">
                <a:effectLst/>
                <a:latin typeface="Arial" panose="020B0604020202020204" pitchFamily="34" charset="0"/>
                <a:cs typeface="Arial" panose="020B0604020202020204" pitchFamily="34" charset="0"/>
              </a:rPr>
              <a:t>). Según el Canal Endémico, en el año 2023 y 2024, los casos se ubicaron mayormente en </a:t>
            </a:r>
            <a:r>
              <a:rPr lang="es-PE" sz="1333" dirty="0">
                <a:solidFill>
                  <a:srgbClr val="FF0000"/>
                </a:solidFill>
                <a:effectLst/>
                <a:latin typeface="Arial" panose="020B0604020202020204" pitchFamily="34" charset="0"/>
                <a:cs typeface="Arial" panose="020B0604020202020204" pitchFamily="34" charset="0"/>
              </a:rPr>
              <a:t>ZONA DE SEGURIDAD Y ZONA DE ALARMA. </a:t>
            </a:r>
          </a:p>
          <a:p>
            <a:pPr marL="272183" indent="-272183">
              <a:buFont typeface="Arial" panose="020B0604020202020204" pitchFamily="34" charset="0"/>
              <a:buChar char="•"/>
            </a:pPr>
            <a:r>
              <a:rPr lang="es-PE" sz="1333" dirty="0">
                <a:effectLst/>
                <a:latin typeface="Arial" panose="020B0604020202020204" pitchFamily="34" charset="0"/>
                <a:cs typeface="Arial" panose="020B0604020202020204" pitchFamily="34" charset="0"/>
              </a:rPr>
              <a:t>Según el mapa de riesgo 05 distritos se encuentra en alto riesgo (Manseriche, Teniente Manuel Clavero, Padre Márquez, Andoas y San Pablo; ), 10 distritos en mediano riesgo y 29 distritos se encuentran como distritos de bajo riesgo.</a:t>
            </a:r>
            <a:r>
              <a:rPr lang="es-ES" sz="1333" dirty="0"/>
              <a:t> </a:t>
            </a:r>
            <a:r>
              <a:rPr lang="es-ES" sz="1333" dirty="0">
                <a:effectLst/>
                <a:latin typeface="Arial" panose="020B0604020202020204" pitchFamily="34" charset="0"/>
                <a:cs typeface="Arial" panose="020B0604020202020204" pitchFamily="34" charset="0"/>
              </a:rPr>
              <a:t>Se reporta 03 fallecidos de EDA Disentérica, 01 procedente de lagunas ,01 de distrito de jeberos Provincia de Alto Amazonas y 1 del distrito Andoas, provincia Datem del Marañón, los 03 fallecidos son menores de 5 años.</a:t>
            </a:r>
            <a:endParaRPr lang="es-PE" sz="1200" dirty="0">
              <a:effectLst/>
              <a:latin typeface="Arial" panose="020B0604020202020204" pitchFamily="34" charset="0"/>
              <a:cs typeface="Arial" panose="020B0604020202020204" pitchFamily="34" charset="0"/>
            </a:endParaRPr>
          </a:p>
        </p:txBody>
      </p:sp>
      <p:sp>
        <p:nvSpPr>
          <p:cNvPr id="6" name="7 Rectángulo"/>
          <p:cNvSpPr/>
          <p:nvPr/>
        </p:nvSpPr>
        <p:spPr>
          <a:xfrm>
            <a:off x="0" y="0"/>
            <a:ext cx="12192000" cy="674025"/>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Enfermedades Diarreicas Disentéricas, Región Loreto, </a:t>
            </a:r>
          </a:p>
          <a:p>
            <a:pPr algn="ct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a:t>
            </a: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1 – 52 - 2023</a:t>
            </a: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y (S.E. 01 – 32 - 2024)</a:t>
            </a:r>
          </a:p>
        </p:txBody>
      </p:sp>
      <p:sp>
        <p:nvSpPr>
          <p:cNvPr id="9" name="CuadroTexto 8">
            <a:extLst>
              <a:ext uri="{FF2B5EF4-FFF2-40B4-BE49-F238E27FC236}">
                <a16:creationId xmlns:a16="http://schemas.microsoft.com/office/drawing/2014/main" id="{D3BB79AC-7826-48E5-9B78-CAFF67EFAE33}"/>
              </a:ext>
            </a:extLst>
          </p:cNvPr>
          <p:cNvSpPr txBox="1"/>
          <p:nvPr/>
        </p:nvSpPr>
        <p:spPr>
          <a:xfrm>
            <a:off x="165460" y="4936398"/>
            <a:ext cx="3590999" cy="209609"/>
          </a:xfrm>
          <a:prstGeom prst="rect">
            <a:avLst/>
          </a:prstGeom>
          <a:noFill/>
        </p:spPr>
        <p:txBody>
          <a:bodyPr wrap="square" rtlCol="0">
            <a:spAutoFit/>
          </a:bodyPr>
          <a:lstStyle/>
          <a:p>
            <a:r>
              <a:rPr lang="es-MX" sz="762" dirty="0"/>
              <a:t>Fuente: Base de datos del Noti Web de la Dirección de Epidemiología- GERESA Loreto</a:t>
            </a:r>
          </a:p>
        </p:txBody>
      </p:sp>
      <p:pic>
        <p:nvPicPr>
          <p:cNvPr id="3" name="Imagen 2">
            <a:extLst>
              <a:ext uri="{FF2B5EF4-FFF2-40B4-BE49-F238E27FC236}">
                <a16:creationId xmlns:a16="http://schemas.microsoft.com/office/drawing/2014/main" id="{9A03F523-4D75-4D3B-8BC4-E37794DC1EED}"/>
              </a:ext>
            </a:extLst>
          </p:cNvPr>
          <p:cNvPicPr>
            <a:picLocks noChangeAspect="1"/>
          </p:cNvPicPr>
          <p:nvPr/>
        </p:nvPicPr>
        <p:blipFill rotWithShape="1">
          <a:blip r:embed="rId3"/>
          <a:srcRect t="1656" r="4051"/>
          <a:stretch/>
        </p:blipFill>
        <p:spPr>
          <a:xfrm>
            <a:off x="223334" y="744256"/>
            <a:ext cx="3082018" cy="4200794"/>
          </a:xfrm>
          <a:prstGeom prst="rect">
            <a:avLst/>
          </a:prstGeom>
        </p:spPr>
      </p:pic>
      <p:pic>
        <p:nvPicPr>
          <p:cNvPr id="4" name="Imagen 3">
            <a:extLst>
              <a:ext uri="{FF2B5EF4-FFF2-40B4-BE49-F238E27FC236}">
                <a16:creationId xmlns:a16="http://schemas.microsoft.com/office/drawing/2014/main" id="{5023FED8-B6D5-4C89-A50D-E8D617B86BA1}"/>
              </a:ext>
            </a:extLst>
          </p:cNvPr>
          <p:cNvPicPr>
            <a:picLocks noChangeAspect="1"/>
          </p:cNvPicPr>
          <p:nvPr/>
        </p:nvPicPr>
        <p:blipFill>
          <a:blip r:embed="rId4"/>
          <a:stretch>
            <a:fillRect/>
          </a:stretch>
        </p:blipFill>
        <p:spPr>
          <a:xfrm>
            <a:off x="3756460" y="767091"/>
            <a:ext cx="7990064" cy="4449147"/>
          </a:xfrm>
          <a:prstGeom prst="rect">
            <a:avLst/>
          </a:prstGeom>
        </p:spPr>
      </p:pic>
    </p:spTree>
    <p:extLst>
      <p:ext uri="{BB962C8B-B14F-4D97-AF65-F5344CB8AC3E}">
        <p14:creationId xmlns:p14="http://schemas.microsoft.com/office/powerpoint/2010/main" val="26833122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id="{B436F617-7227-4F6B-BA23-B5D35C3BE593}"/>
              </a:ext>
            </a:extLst>
          </p:cNvPr>
          <p:cNvSpPr/>
          <p:nvPr/>
        </p:nvSpPr>
        <p:spPr>
          <a:xfrm>
            <a:off x="9489873" y="232818"/>
            <a:ext cx="2334505" cy="85685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31" name="Rectángulo 30">
            <a:extLst>
              <a:ext uri="{FF2B5EF4-FFF2-40B4-BE49-F238E27FC236}">
                <a16:creationId xmlns:a16="http://schemas.microsoft.com/office/drawing/2014/main" id="{EE5FB10D-4742-4B4F-90CF-360DACEFC8C3}"/>
              </a:ext>
            </a:extLst>
          </p:cNvPr>
          <p:cNvSpPr/>
          <p:nvPr/>
        </p:nvSpPr>
        <p:spPr>
          <a:xfrm>
            <a:off x="2174493" y="2464513"/>
            <a:ext cx="8686624" cy="178408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11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Gothic" panose="020B0502020202020204" pitchFamily="34" charset="0"/>
              </a:rPr>
              <a:t>GRACIAS…</a:t>
            </a:r>
          </a:p>
        </p:txBody>
      </p:sp>
      <p:sp>
        <p:nvSpPr>
          <p:cNvPr id="32" name="object 35">
            <a:extLst>
              <a:ext uri="{FF2B5EF4-FFF2-40B4-BE49-F238E27FC236}">
                <a16:creationId xmlns:a16="http://schemas.microsoft.com/office/drawing/2014/main" id="{1E7D3452-054C-4A23-9EE8-1CD3721E3CFA}"/>
              </a:ext>
            </a:extLst>
          </p:cNvPr>
          <p:cNvSpPr txBox="1"/>
          <p:nvPr/>
        </p:nvSpPr>
        <p:spPr>
          <a:xfrm>
            <a:off x="3504124" y="4505550"/>
            <a:ext cx="5183752" cy="446276"/>
          </a:xfrm>
          <a:prstGeom prst="rect">
            <a:avLst/>
          </a:prstGeom>
        </p:spPr>
        <p:txBody>
          <a:bodyPr vert="horz" wrap="square" lIns="0" tIns="60960" rIns="0" bIns="0" rtlCol="0">
            <a:spAutoFit/>
          </a:bodyPr>
          <a:lstStyle/>
          <a:p>
            <a:pPr marL="3420745" marR="5080" indent="-3408679" algn="ctr">
              <a:lnSpc>
                <a:spcPts val="3020"/>
              </a:lnSpc>
              <a:spcBef>
                <a:spcPts val="480"/>
              </a:spcBef>
            </a:pPr>
            <a:r>
              <a:rPr lang="es-PE"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ahoma"/>
                <a:cs typeface="Tahoma"/>
              </a:rPr>
              <a:t>GERESA LORETO</a:t>
            </a:r>
            <a:endParaRPr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ahoma"/>
              <a:cs typeface="Tahoma"/>
            </a:endParaRPr>
          </a:p>
        </p:txBody>
      </p:sp>
      <p:pic>
        <p:nvPicPr>
          <p:cNvPr id="33" name="Imagen 32">
            <a:extLst>
              <a:ext uri="{FF2B5EF4-FFF2-40B4-BE49-F238E27FC236}">
                <a16:creationId xmlns:a16="http://schemas.microsoft.com/office/drawing/2014/main" id="{92352F6E-C30C-4A03-A555-A8772D021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26" y="2154001"/>
            <a:ext cx="2360514" cy="2360514"/>
          </a:xfrm>
          <a:prstGeom prst="rect">
            <a:avLst/>
          </a:prstGeom>
        </p:spPr>
      </p:pic>
    </p:spTree>
    <p:extLst>
      <p:ext uri="{BB962C8B-B14F-4D97-AF65-F5344CB8AC3E}">
        <p14:creationId xmlns:p14="http://schemas.microsoft.com/office/powerpoint/2010/main" val="2973659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7 Rectángulo"/>
          <p:cNvSpPr/>
          <p:nvPr/>
        </p:nvSpPr>
        <p:spPr>
          <a:xfrm>
            <a:off x="0" y="0"/>
            <a:ext cx="12192000" cy="772276"/>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Casos de Malaria Total por distritos, Región Loreto,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32 - 2024 )</a:t>
            </a:r>
          </a:p>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p:txBody>
      </p:sp>
      <p:sp>
        <p:nvSpPr>
          <p:cNvPr id="5" name="CuadroTexto 4">
            <a:extLst>
              <a:ext uri="{FF2B5EF4-FFF2-40B4-BE49-F238E27FC236}">
                <a16:creationId xmlns:a16="http://schemas.microsoft.com/office/drawing/2014/main" id="{E93141F9-6077-4790-AB27-B970C7D7AE47}"/>
              </a:ext>
            </a:extLst>
          </p:cNvPr>
          <p:cNvSpPr txBox="1"/>
          <p:nvPr/>
        </p:nvSpPr>
        <p:spPr>
          <a:xfrm>
            <a:off x="9641149" y="6453271"/>
            <a:ext cx="2470951" cy="320985"/>
          </a:xfrm>
          <a:prstGeom prst="rect">
            <a:avLst/>
          </a:prstGeom>
          <a:noFill/>
        </p:spPr>
        <p:txBody>
          <a:bodyPr wrap="square" rtlCol="0">
            <a:spAutoFit/>
          </a:bodyPr>
          <a:lstStyle/>
          <a:p>
            <a:r>
              <a:rPr lang="es-MX" sz="743" dirty="0"/>
              <a:t>Fuente: Base de datos del Noti Web de la Dirección de Epidemiología- GERESA Loreto</a:t>
            </a:r>
          </a:p>
        </p:txBody>
      </p:sp>
      <p:sp>
        <p:nvSpPr>
          <p:cNvPr id="9" name="CuadroTexto 8">
            <a:extLst>
              <a:ext uri="{FF2B5EF4-FFF2-40B4-BE49-F238E27FC236}">
                <a16:creationId xmlns:a16="http://schemas.microsoft.com/office/drawing/2014/main" id="{B1CC3F07-99CF-4209-A3AD-CABC391A536F}"/>
              </a:ext>
            </a:extLst>
          </p:cNvPr>
          <p:cNvSpPr txBox="1"/>
          <p:nvPr/>
        </p:nvSpPr>
        <p:spPr>
          <a:xfrm>
            <a:off x="8194089" y="1284960"/>
            <a:ext cx="3756765" cy="4708981"/>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MX" sz="1500" dirty="0">
                <a:latin typeface="Arial" panose="020B0604020202020204" pitchFamily="34" charset="0"/>
                <a:cs typeface="Arial" panose="020B0604020202020204" pitchFamily="34" charset="0"/>
              </a:rPr>
              <a:t>Hasta la SE 32-2024. 21distritos reportaron un incremento de casos con respecto al 2023, de las cuales 10 reportaron un incremento de mas del 100%, siendo los distritos de Indiana, </a:t>
            </a:r>
            <a:r>
              <a:rPr lang="es-MX" sz="1500" dirty="0" err="1">
                <a:latin typeface="Arial" panose="020B0604020202020204" pitchFamily="34" charset="0"/>
                <a:cs typeface="Arial" panose="020B0604020202020204" pitchFamily="34" charset="0"/>
              </a:rPr>
              <a:t>Pebas</a:t>
            </a:r>
            <a:r>
              <a:rPr lang="es-MX" sz="1500" dirty="0">
                <a:latin typeface="Arial" panose="020B0604020202020204" pitchFamily="34" charset="0"/>
                <a:cs typeface="Arial" panose="020B0604020202020204" pitchFamily="34" charset="0"/>
              </a:rPr>
              <a:t> y Ramon Castilla los que reportan de 9 a 11 veces mas casos que el 2023.</a:t>
            </a:r>
          </a:p>
          <a:p>
            <a:pPr algn="just"/>
            <a:endParaRPr lang="es-MX" sz="1500" dirty="0">
              <a:latin typeface="Arial" panose="020B0604020202020204" pitchFamily="34" charset="0"/>
              <a:cs typeface="Arial" panose="020B0604020202020204" pitchFamily="34" charset="0"/>
            </a:endParaRPr>
          </a:p>
          <a:p>
            <a:pPr algn="just"/>
            <a:r>
              <a:rPr lang="es-MX" sz="1500" dirty="0">
                <a:latin typeface="Arial" panose="020B0604020202020204" pitchFamily="34" charset="0"/>
                <a:cs typeface="Arial" panose="020B0604020202020204" pitchFamily="34" charset="0"/>
              </a:rPr>
              <a:t>20 distritos reportaron un disminución de casos de malaria con respecto al 2023, los distritos con mayor descenso de casos son: </a:t>
            </a:r>
            <a:r>
              <a:rPr lang="es-MX" sz="1500" dirty="0" err="1">
                <a:latin typeface="Arial" panose="020B0604020202020204" pitchFamily="34" charset="0"/>
                <a:cs typeface="Arial" panose="020B0604020202020204" pitchFamily="34" charset="0"/>
              </a:rPr>
              <a:t>Cahuapanas</a:t>
            </a:r>
            <a:r>
              <a:rPr lang="es-MX" sz="1500" dirty="0">
                <a:latin typeface="Arial" panose="020B0604020202020204" pitchFamily="34" charset="0"/>
                <a:cs typeface="Arial" panose="020B0604020202020204" pitchFamily="34" charset="0"/>
              </a:rPr>
              <a:t> y Jeberos.</a:t>
            </a:r>
          </a:p>
          <a:p>
            <a:pPr algn="just"/>
            <a:endParaRPr lang="es-MX" sz="1500" dirty="0">
              <a:latin typeface="Arial" panose="020B0604020202020204" pitchFamily="34" charset="0"/>
              <a:cs typeface="Arial" panose="020B0604020202020204" pitchFamily="34" charset="0"/>
            </a:endParaRPr>
          </a:p>
          <a:p>
            <a:pPr algn="just"/>
            <a:r>
              <a:rPr lang="es-MX" sz="1500" dirty="0">
                <a:latin typeface="Arial" panose="020B0604020202020204" pitchFamily="34" charset="0"/>
                <a:cs typeface="Arial" panose="020B0604020202020204" pitchFamily="34" charset="0"/>
              </a:rPr>
              <a:t>6 distritos reportaron casos nuevos de malaria con respecto al 2023 que a la misma fecha no presento caso de malaria.</a:t>
            </a:r>
          </a:p>
          <a:p>
            <a:pPr algn="just"/>
            <a:endParaRPr lang="es-MX" sz="1500" dirty="0">
              <a:latin typeface="Arial" panose="020B0604020202020204" pitchFamily="34" charset="0"/>
              <a:cs typeface="Arial" panose="020B0604020202020204" pitchFamily="34" charset="0"/>
            </a:endParaRPr>
          </a:p>
          <a:p>
            <a:pPr algn="just"/>
            <a:r>
              <a:rPr lang="es-MX" sz="1500" dirty="0">
                <a:latin typeface="Arial" panose="020B0604020202020204" pitchFamily="34" charset="0"/>
                <a:cs typeface="Arial" panose="020B0604020202020204" pitchFamily="34" charset="0"/>
              </a:rPr>
              <a:t>Solo un distrito no reporta casos de malaria en el 2024(Santa Cruz)</a:t>
            </a:r>
          </a:p>
        </p:txBody>
      </p:sp>
      <p:pic>
        <p:nvPicPr>
          <p:cNvPr id="2" name="Imagen 1">
            <a:extLst>
              <a:ext uri="{FF2B5EF4-FFF2-40B4-BE49-F238E27FC236}">
                <a16:creationId xmlns:a16="http://schemas.microsoft.com/office/drawing/2014/main" id="{A0A40298-B618-44F0-B476-6B36CD0392F7}"/>
              </a:ext>
            </a:extLst>
          </p:cNvPr>
          <p:cNvPicPr>
            <a:picLocks noChangeAspect="1"/>
          </p:cNvPicPr>
          <p:nvPr/>
        </p:nvPicPr>
        <p:blipFill>
          <a:blip r:embed="rId3"/>
          <a:stretch>
            <a:fillRect/>
          </a:stretch>
        </p:blipFill>
        <p:spPr>
          <a:xfrm>
            <a:off x="143291" y="876059"/>
            <a:ext cx="7857709" cy="5900193"/>
          </a:xfrm>
          <a:prstGeom prst="rect">
            <a:avLst/>
          </a:prstGeom>
        </p:spPr>
      </p:pic>
    </p:spTree>
    <p:extLst>
      <p:ext uri="{BB962C8B-B14F-4D97-AF65-F5344CB8AC3E}">
        <p14:creationId xmlns:p14="http://schemas.microsoft.com/office/powerpoint/2010/main" val="1266462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29497"/>
            <a:ext cx="12192000" cy="636768"/>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Casos de Malaria P. Vivax por distritos, Región Loreto (S.E. 01–32 - 2024 )</a:t>
            </a:r>
          </a:p>
        </p:txBody>
      </p:sp>
      <p:sp>
        <p:nvSpPr>
          <p:cNvPr id="9" name="1 CuadroTexto"/>
          <p:cNvSpPr txBox="1"/>
          <p:nvPr/>
        </p:nvSpPr>
        <p:spPr>
          <a:xfrm>
            <a:off x="44387" y="4897338"/>
            <a:ext cx="3802602" cy="1815882"/>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400" dirty="0">
                <a:effectLst/>
                <a:latin typeface="Arial" panose="020B0604020202020204" pitchFamily="34" charset="0"/>
                <a:cs typeface="Arial" panose="020B0604020202020204" pitchFamily="34" charset="0"/>
              </a:rPr>
              <a:t>Hasta  la S.E.  32 del 2024, 45 distritos reportan casos de Malaria P. vivax, de ellos, 12 distritos concentran el </a:t>
            </a:r>
            <a:r>
              <a:rPr lang="es-PE" sz="1400" dirty="0">
                <a:solidFill>
                  <a:srgbClr val="FF0000"/>
                </a:solidFill>
                <a:effectLst/>
                <a:latin typeface="Arial" panose="020B0604020202020204" pitchFamily="34" charset="0"/>
                <a:cs typeface="Arial" panose="020B0604020202020204" pitchFamily="34" charset="0"/>
              </a:rPr>
              <a:t>81.25%</a:t>
            </a:r>
            <a:r>
              <a:rPr lang="es-PE" sz="1400" dirty="0">
                <a:effectLst/>
                <a:latin typeface="Arial" panose="020B0604020202020204" pitchFamily="34" charset="0"/>
                <a:cs typeface="Arial" panose="020B0604020202020204" pitchFamily="34" charset="0"/>
              </a:rPr>
              <a:t> de los casos de la Región. 21 distritos reportan incremento de P. vivax con respecto al 2023. 6 distritos que no reportaron casos el 2023, reportaron el presente año.</a:t>
            </a:r>
          </a:p>
        </p:txBody>
      </p:sp>
      <p:sp>
        <p:nvSpPr>
          <p:cNvPr id="6" name="CuadroTexto 5">
            <a:extLst>
              <a:ext uri="{FF2B5EF4-FFF2-40B4-BE49-F238E27FC236}">
                <a16:creationId xmlns:a16="http://schemas.microsoft.com/office/drawing/2014/main" id="{670C40A0-640B-4A92-8C9A-1A7A3036478E}"/>
              </a:ext>
            </a:extLst>
          </p:cNvPr>
          <p:cNvSpPr txBox="1"/>
          <p:nvPr/>
        </p:nvSpPr>
        <p:spPr>
          <a:xfrm>
            <a:off x="3471265" y="6630499"/>
            <a:ext cx="4503166" cy="220958"/>
          </a:xfrm>
          <a:prstGeom prst="rect">
            <a:avLst/>
          </a:prstGeom>
          <a:noFill/>
        </p:spPr>
        <p:txBody>
          <a:bodyPr wrap="square" rtlCol="0">
            <a:spAutoFit/>
          </a:bodyPr>
          <a:lstStyle/>
          <a:p>
            <a:r>
              <a:rPr lang="es-MX" sz="836" dirty="0"/>
              <a:t>Fuente: Base de datos del Noti Web de la Dirección de Epidemiología- GERESA Loreto</a:t>
            </a:r>
          </a:p>
        </p:txBody>
      </p:sp>
      <p:pic>
        <p:nvPicPr>
          <p:cNvPr id="3" name="Imagen 2">
            <a:extLst>
              <a:ext uri="{FF2B5EF4-FFF2-40B4-BE49-F238E27FC236}">
                <a16:creationId xmlns:a16="http://schemas.microsoft.com/office/drawing/2014/main" id="{71D18D23-8491-4722-BC58-B92EE04D1709}"/>
              </a:ext>
            </a:extLst>
          </p:cNvPr>
          <p:cNvPicPr>
            <a:picLocks noChangeAspect="1"/>
          </p:cNvPicPr>
          <p:nvPr/>
        </p:nvPicPr>
        <p:blipFill rotWithShape="1">
          <a:blip r:embed="rId3"/>
          <a:srcRect l="1226" t="2200" r="4214" b="1099"/>
          <a:stretch/>
        </p:blipFill>
        <p:spPr>
          <a:xfrm>
            <a:off x="196651" y="684340"/>
            <a:ext cx="3024600" cy="4153688"/>
          </a:xfrm>
          <a:prstGeom prst="rect">
            <a:avLst/>
          </a:prstGeom>
        </p:spPr>
      </p:pic>
      <p:pic>
        <p:nvPicPr>
          <p:cNvPr id="4" name="Imagen 3">
            <a:extLst>
              <a:ext uri="{FF2B5EF4-FFF2-40B4-BE49-F238E27FC236}">
                <a16:creationId xmlns:a16="http://schemas.microsoft.com/office/drawing/2014/main" id="{D9C67D21-18FA-4133-B908-C6DD01627ADC}"/>
              </a:ext>
            </a:extLst>
          </p:cNvPr>
          <p:cNvPicPr>
            <a:picLocks noChangeAspect="1"/>
          </p:cNvPicPr>
          <p:nvPr/>
        </p:nvPicPr>
        <p:blipFill>
          <a:blip r:embed="rId4"/>
          <a:stretch>
            <a:fillRect/>
          </a:stretch>
        </p:blipFill>
        <p:spPr>
          <a:xfrm>
            <a:off x="3882501" y="684340"/>
            <a:ext cx="8229600" cy="5923073"/>
          </a:xfrm>
          <a:prstGeom prst="rect">
            <a:avLst/>
          </a:prstGeom>
        </p:spPr>
      </p:pic>
    </p:spTree>
    <p:extLst>
      <p:ext uri="{BB962C8B-B14F-4D97-AF65-F5344CB8AC3E}">
        <p14:creationId xmlns:p14="http://schemas.microsoft.com/office/powerpoint/2010/main" val="26248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7 Rectángulo"/>
          <p:cNvSpPr/>
          <p:nvPr/>
        </p:nvSpPr>
        <p:spPr>
          <a:xfrm>
            <a:off x="-1" y="-2436"/>
            <a:ext cx="12192001" cy="772276"/>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Casos de Malaria Falciparum por distritos, Región Loreto,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a:t>
            </a:r>
            <a:r>
              <a:rPr lang="es-ES" sz="2286" b="1">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- 32 </a:t>
            </a: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- 2024 )</a:t>
            </a:r>
          </a:p>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p:txBody>
      </p:sp>
      <p:sp>
        <p:nvSpPr>
          <p:cNvPr id="8" name="CuadroTexto 7">
            <a:extLst>
              <a:ext uri="{FF2B5EF4-FFF2-40B4-BE49-F238E27FC236}">
                <a16:creationId xmlns:a16="http://schemas.microsoft.com/office/drawing/2014/main" id="{5D8A7E2B-CCA8-C0AC-E667-DAD88F190D9B}"/>
              </a:ext>
            </a:extLst>
          </p:cNvPr>
          <p:cNvSpPr txBox="1"/>
          <p:nvPr/>
        </p:nvSpPr>
        <p:spPr>
          <a:xfrm>
            <a:off x="1" y="5874535"/>
            <a:ext cx="12192000" cy="1196481"/>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435" b="1" dirty="0">
                <a:latin typeface="Arial" panose="020B0604020202020204" pitchFamily="34" charset="0"/>
                <a:cs typeface="Arial" panose="020B0604020202020204" pitchFamily="34" charset="0"/>
              </a:rPr>
              <a:t>Hasta la S.E. 32 - 2024 se han reportado 3723 casos de Malaria Falciparum, 5 distritos concentran el </a:t>
            </a:r>
            <a:r>
              <a:rPr lang="es-ES" sz="1435" b="1" dirty="0">
                <a:solidFill>
                  <a:srgbClr val="FF0000"/>
                </a:solidFill>
                <a:latin typeface="Arial" panose="020B0604020202020204" pitchFamily="34" charset="0"/>
                <a:cs typeface="Arial" panose="020B0604020202020204" pitchFamily="34" charset="0"/>
              </a:rPr>
              <a:t>85.47%</a:t>
            </a:r>
            <a:r>
              <a:rPr lang="es-ES" sz="1435" b="1" dirty="0">
                <a:latin typeface="Arial" panose="020B0604020202020204" pitchFamily="34" charset="0"/>
                <a:cs typeface="Arial" panose="020B0604020202020204" pitchFamily="34" charset="0"/>
              </a:rPr>
              <a:t> de los casos. Es importante resaltar que el 202; 8 distritos reportaron casos de falciparum, que en el 2023 no reportaron. Así mismo se observa un incremento de casos de falciparum en 14 distritos, con incremento de mas 7 veces con respecto al 2023, como los distritos de Alto Nanay, Pebas, Nauta, Ramon Catilla. Según el mapa de riesgo de la SE 32-2024, 04 distritos se encuentran en Muy Alto Riesgo de transmisión de malaria falciparum.</a:t>
            </a:r>
            <a:endParaRPr lang="es-PE" sz="1435" b="1" dirty="0">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511A6327-9C27-4593-AEB8-C1818628CB62}"/>
              </a:ext>
            </a:extLst>
          </p:cNvPr>
          <p:cNvSpPr txBox="1"/>
          <p:nvPr/>
        </p:nvSpPr>
        <p:spPr>
          <a:xfrm>
            <a:off x="108103" y="5553550"/>
            <a:ext cx="2763356" cy="320985"/>
          </a:xfrm>
          <a:prstGeom prst="rect">
            <a:avLst/>
          </a:prstGeom>
          <a:noFill/>
        </p:spPr>
        <p:txBody>
          <a:bodyPr wrap="square" rtlCol="0">
            <a:spAutoFit/>
          </a:bodyPr>
          <a:lstStyle/>
          <a:p>
            <a:r>
              <a:rPr lang="es-MX" sz="743" dirty="0"/>
              <a:t>Fuente: Base de datos del Noti Web de la Dirección de Epidemiología- GERESA Loreto</a:t>
            </a:r>
          </a:p>
        </p:txBody>
      </p:sp>
      <p:pic>
        <p:nvPicPr>
          <p:cNvPr id="5" name="Imagen 4">
            <a:extLst>
              <a:ext uri="{FF2B5EF4-FFF2-40B4-BE49-F238E27FC236}">
                <a16:creationId xmlns:a16="http://schemas.microsoft.com/office/drawing/2014/main" id="{2765C768-D547-491E-8AD6-9D3EA95E7638}"/>
              </a:ext>
            </a:extLst>
          </p:cNvPr>
          <p:cNvPicPr>
            <a:picLocks noChangeAspect="1"/>
          </p:cNvPicPr>
          <p:nvPr/>
        </p:nvPicPr>
        <p:blipFill rotWithShape="1">
          <a:blip r:embed="rId3"/>
          <a:srcRect l="1958" t="1812" r="3665" b="114"/>
          <a:stretch/>
        </p:blipFill>
        <p:spPr>
          <a:xfrm>
            <a:off x="196879" y="847694"/>
            <a:ext cx="3176635" cy="4664112"/>
          </a:xfrm>
          <a:prstGeom prst="rect">
            <a:avLst/>
          </a:prstGeom>
        </p:spPr>
      </p:pic>
      <p:pic>
        <p:nvPicPr>
          <p:cNvPr id="10" name="Imagen 9">
            <a:extLst>
              <a:ext uri="{FF2B5EF4-FFF2-40B4-BE49-F238E27FC236}">
                <a16:creationId xmlns:a16="http://schemas.microsoft.com/office/drawing/2014/main" id="{051E9BFF-C624-4D87-AF56-E25C3802E94A}"/>
              </a:ext>
            </a:extLst>
          </p:cNvPr>
          <p:cNvPicPr>
            <a:picLocks noChangeAspect="1"/>
          </p:cNvPicPr>
          <p:nvPr/>
        </p:nvPicPr>
        <p:blipFill>
          <a:blip r:embed="rId4"/>
          <a:stretch>
            <a:fillRect/>
          </a:stretch>
        </p:blipFill>
        <p:spPr>
          <a:xfrm>
            <a:off x="3746375" y="847694"/>
            <a:ext cx="7521382" cy="4938353"/>
          </a:xfrm>
          <a:prstGeom prst="rect">
            <a:avLst/>
          </a:prstGeom>
        </p:spPr>
      </p:pic>
    </p:spTree>
    <p:extLst>
      <p:ext uri="{BB962C8B-B14F-4D97-AF65-F5344CB8AC3E}">
        <p14:creationId xmlns:p14="http://schemas.microsoft.com/office/powerpoint/2010/main" val="74262477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10698</TotalTime>
  <Words>6105</Words>
  <Application>Microsoft Office PowerPoint</Application>
  <PresentationFormat>Panorámica</PresentationFormat>
  <Paragraphs>310</Paragraphs>
  <Slides>64</Slides>
  <Notes>29</Notes>
  <HiddenSlides>0</HiddenSlides>
  <MMClips>0</MMClips>
  <ScaleCrop>false</ScaleCrop>
  <HeadingPairs>
    <vt:vector size="8" baseType="variant">
      <vt:variant>
        <vt:lpstr>Fuentes usadas</vt:lpstr>
      </vt:variant>
      <vt:variant>
        <vt:i4>9</vt:i4>
      </vt:variant>
      <vt:variant>
        <vt:lpstr>Tema</vt:lpstr>
      </vt:variant>
      <vt:variant>
        <vt:i4>1</vt:i4>
      </vt:variant>
      <vt:variant>
        <vt:lpstr>Servidores OLE incrustados</vt:lpstr>
      </vt:variant>
      <vt:variant>
        <vt:i4>2</vt:i4>
      </vt:variant>
      <vt:variant>
        <vt:lpstr>Títulos de diapositiva</vt:lpstr>
      </vt:variant>
      <vt:variant>
        <vt:i4>64</vt:i4>
      </vt:variant>
    </vt:vector>
  </HeadingPairs>
  <TitlesOfParts>
    <vt:vector size="76" baseType="lpstr">
      <vt:lpstr>Algerian</vt:lpstr>
      <vt:lpstr>Arial</vt:lpstr>
      <vt:lpstr>Arial Black</vt:lpstr>
      <vt:lpstr>Calibri</vt:lpstr>
      <vt:lpstr>Calibri Light</vt:lpstr>
      <vt:lpstr>Century Gothic</vt:lpstr>
      <vt:lpstr>Georgia</vt:lpstr>
      <vt:lpstr>Tahoma</vt:lpstr>
      <vt:lpstr>Wingdings</vt:lpstr>
      <vt:lpstr>Tema de Office</vt:lpstr>
      <vt:lpstr>Worksheet</vt:lpstr>
      <vt:lpstr>Hoja de cálculo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DIAGNÓSTICO DEL VIRUS DENGUE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CONTROL VECTORIAL</vt:lpstr>
      <vt:lpstr>Presentación de PowerPoint</vt:lpstr>
      <vt:lpstr>Presentación de PowerPoint</vt:lpstr>
      <vt:lpstr>AVANCE DEL IV CICLO DE TRATAMIENTO FOCAL EN  LAS LOCALIDADES PERI URBANAS DE LA CIUDAD DE IQUITOS (17 Junio – 15 Julio 2024)</vt:lpstr>
      <vt:lpstr>ULTIMAS INTERVENCIONES DE TRATAMIENTO FOCAL EN  LAS IPRESS DE LA REGION LORETO UE 400 ABRIL-AGOSTO 2024</vt:lpstr>
      <vt:lpstr>LEPTOSPIROSIS</vt:lpstr>
      <vt:lpstr>Presentación de PowerPoint</vt:lpstr>
      <vt:lpstr>Presentación de PowerPoint</vt:lpstr>
      <vt:lpstr>Presentación de PowerPoint</vt:lpstr>
      <vt:lpstr>LABORATORIO DE REFERENCIA REGIONAL DE LORETO</vt:lpstr>
      <vt:lpstr>Presentación de PowerPoint</vt:lpstr>
      <vt:lpstr>Presentación de PowerPoint</vt:lpstr>
      <vt:lpstr>Presentación de PowerPoint</vt:lpstr>
      <vt:lpstr>OFIDISMO</vt:lpstr>
      <vt:lpstr>Presentación de PowerPoint</vt:lpstr>
      <vt:lpstr>TUBERCULOSIS</vt:lpstr>
      <vt:lpstr>Presentación de PowerPoint</vt:lpstr>
      <vt:lpstr>MUERTEs MATERNAs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MUERTES FETALES Y NEONATALES</vt:lpstr>
      <vt:lpstr>Presentación de PowerPoint</vt:lpstr>
      <vt:lpstr>Presentación de PowerPoint</vt:lpstr>
      <vt:lpstr>IRAS</vt:lpstr>
      <vt:lpstr>Presentación de PowerPoint</vt:lpstr>
      <vt:lpstr>Presentación de PowerPoint</vt:lpstr>
      <vt:lpstr>Presentación de PowerPoint</vt:lpstr>
      <vt:lpstr>Presentación de PowerPoint</vt:lpstr>
      <vt:lpstr>EDAS</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DIRECCION DE EPIDEMIOLOGIA</dc:creator>
  <cp:lastModifiedBy>Juana Elvira</cp:lastModifiedBy>
  <cp:revision>709</cp:revision>
  <cp:lastPrinted>2024-08-01T18:26:20Z</cp:lastPrinted>
  <dcterms:created xsi:type="dcterms:W3CDTF">2024-04-16T19:26:49Z</dcterms:created>
  <dcterms:modified xsi:type="dcterms:W3CDTF">2024-08-19T14:39:31Z</dcterms:modified>
</cp:coreProperties>
</file>